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4" r:id="rId3"/>
    <p:sldId id="269" r:id="rId4"/>
    <p:sldId id="276" r:id="rId5"/>
    <p:sldId id="281" r:id="rId6"/>
    <p:sldId id="268" r:id="rId7"/>
    <p:sldId id="265" r:id="rId8"/>
    <p:sldId id="272" r:id="rId9"/>
    <p:sldId id="274" r:id="rId10"/>
    <p:sldId id="275" r:id="rId11"/>
    <p:sldId id="278" r:id="rId12"/>
    <p:sldId id="270" r:id="rId13"/>
    <p:sldId id="271" r:id="rId14"/>
    <p:sldId id="280" r:id="rId15"/>
    <p:sldId id="273" r:id="rId16"/>
    <p:sldId id="257" r:id="rId17"/>
    <p:sldId id="260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0" autoAdjust="0"/>
    <p:restoredTop sz="78092" autoAdjust="0"/>
  </p:normalViewPr>
  <p:slideViewPr>
    <p:cSldViewPr snapToObjects="1">
      <p:cViewPr varScale="1">
        <p:scale>
          <a:sx n="60" d="100"/>
          <a:sy n="60" d="100"/>
        </p:scale>
        <p:origin x="60" y="7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6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354476523767863E-2"/>
          <c:y val="7.9781455889442382E-2"/>
          <c:w val="0.92960848643919514"/>
          <c:h val="0.606613254975781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41009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37CA5B8-978B-47FE-87C5-0342BAC672A3}" type="VALUE">
                      <a:rPr lang="en-US"/>
                      <a:pPr/>
                      <a:t>[VALUE]</a:t>
                    </a:fld>
                    <a:r>
                      <a:rPr lang="en-US"/>
                      <a:t> universities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856-4F1D-A098-0E884ECD0F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AE203E7-D71C-4564-911D-1DFA0E6ECD99}" type="VALUE">
                      <a:rPr lang="en-US"/>
                      <a:pPr/>
                      <a:t>[VALUE]</a:t>
                    </a:fld>
                    <a:r>
                      <a:rPr lang="en-US"/>
                      <a:t> universities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56-4F1D-A098-0E884ECD0F8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 universities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856-4F1D-A098-0E884ECD0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Did the university say or show that it is aware of personal information held in business systems? </c:v>
                </c:pt>
                <c:pt idx="1">
                  <c:v>Has the university developed an Information Asset Register (or similar register)?</c:v>
                </c:pt>
                <c:pt idx="2">
                  <c:v>Did the university say it identifies when personal information is collected for new projects/initiatives?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56-4F1D-A098-0E884ECD0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Partial, planned or in progress</c:v>
                </c:pt>
              </c:strCache>
            </c:strRef>
          </c:tx>
          <c:spPr>
            <a:solidFill>
              <a:srgbClr val="EA1D8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08111C8-F5F9-43BF-BAA4-5AD58A6CCDD0}" type="VALUE">
                      <a:rPr lang="en-US"/>
                      <a:pPr/>
                      <a:t>[VALUE]</a:t>
                    </a:fld>
                    <a:r>
                      <a:rPr lang="en-US"/>
                      <a:t> university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856-4F1D-A098-0E884ECD0F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r>
                      <a:rPr lang="en-US" baseline="0"/>
                      <a:t> universities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856-4F1D-A098-0E884ECD0F8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en-US" baseline="0"/>
                      <a:t> universities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856-4F1D-A098-0E884ECD0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Did the university say or show that it is aware of personal information held in business systems? </c:v>
                </c:pt>
                <c:pt idx="1">
                  <c:v>Has the university developed an Information Asset Register (or similar register)?</c:v>
                </c:pt>
                <c:pt idx="2">
                  <c:v>Did the university say it identifies when personal information is collected for new projects/initiatives?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56-4F1D-A098-0E884ECD0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3F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9A95218-555E-4136-AA95-F90B4BB854D0}" type="VALUE">
                      <a:rPr lang="en-US"/>
                      <a:pPr/>
                      <a:t>[VALUE]</a:t>
                    </a:fld>
                    <a:r>
                      <a:rPr lang="en-US"/>
                      <a:t> universities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856-4F1D-A098-0E884ECD0F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r>
                      <a:rPr lang="en-US" baseline="0"/>
                      <a:t> universities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856-4F1D-A098-0E884ECD0F8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en-US" baseline="0"/>
                      <a:t> university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5856-4F1D-A098-0E884ECD0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Did the university say or show that it is aware of personal information held in business systems? </c:v>
                </c:pt>
                <c:pt idx="1">
                  <c:v>Has the university developed an Information Asset Register (or similar register)?</c:v>
                </c:pt>
                <c:pt idx="2">
                  <c:v>Did the university say it identifies when personal information is collected for new projects/initiatives? 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856-4F1D-A098-0E884ECD0F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83710223"/>
        <c:axId val="1383710639"/>
      </c:barChart>
      <c:catAx>
        <c:axId val="138371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710639"/>
        <c:crosses val="autoZero"/>
        <c:auto val="1"/>
        <c:lblAlgn val="ctr"/>
        <c:lblOffset val="100"/>
        <c:noMultiLvlLbl val="0"/>
      </c:catAx>
      <c:valAx>
        <c:axId val="13837106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83710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354476523767863E-2"/>
          <c:y val="8.9298585151603535E-2"/>
          <c:w val="0.92960848643919514"/>
          <c:h val="0.597096423553116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1009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61-410C-8A85-120B55E30E62}"/>
              </c:ext>
            </c:extLst>
          </c:dPt>
          <c:dPt>
            <c:idx val="1"/>
            <c:invertIfNegative val="0"/>
            <c:bubble3D val="0"/>
            <c:spPr>
              <a:solidFill>
                <a:srgbClr val="41009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61-410C-8A85-120B55E30E62}"/>
              </c:ext>
            </c:extLst>
          </c:dPt>
          <c:dPt>
            <c:idx val="2"/>
            <c:invertIfNegative val="0"/>
            <c:bubble3D val="0"/>
            <c:spPr>
              <a:solidFill>
                <a:srgbClr val="41009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61-410C-8A85-120B55E30E6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 universities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161-410C-8A85-120B55E30E6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 universities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161-410C-8A85-120B55E30E6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 universities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161-410C-8A85-120B55E30E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Did the university have a procedure to assess security risks to information?</c:v>
                </c:pt>
                <c:pt idx="1">
                  <c:v>Of the universities with a procedure, did the procedure set out how assess ICT security risks?</c:v>
                </c:pt>
                <c:pt idx="2">
                  <c:v>Of the universities with a procedure, did the procedure set out how to assess personnel and physical security risks?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61-410C-8A85-120B55E30E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Partial, planned or in progress</c:v>
                </c:pt>
              </c:strCache>
            </c:strRef>
          </c:tx>
          <c:spPr>
            <a:solidFill>
              <a:srgbClr val="EA1D87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Did the university have a procedure to assess security risks to information?</c:v>
                </c:pt>
                <c:pt idx="1">
                  <c:v>Of the universities with a procedure, did the procedure set out how assess ICT security risks?</c:v>
                </c:pt>
                <c:pt idx="2">
                  <c:v>Of the universities with a procedure, did the procedure set out how to assess personnel and physical security risks?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161-410C-8A85-120B55E30E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B3F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en-US" baseline="0"/>
                      <a:t> university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161-410C-8A85-120B55E30E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61-410C-8A85-120B55E30E6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 universities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161-410C-8A85-120B55E30E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Did the university have a procedure to assess security risks to information?</c:v>
                </c:pt>
                <c:pt idx="1">
                  <c:v>Of the universities with a procedure, did the procedure set out how assess ICT security risks?</c:v>
                </c:pt>
                <c:pt idx="2">
                  <c:v>Of the universities with a procedure, did the procedure set out how to assess personnel and physical security risks?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161-410C-8A85-120B55E30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3710223"/>
        <c:axId val="1383710639"/>
      </c:barChart>
      <c:catAx>
        <c:axId val="138371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710639"/>
        <c:crosses val="autoZero"/>
        <c:auto val="1"/>
        <c:lblAlgn val="ctr"/>
        <c:lblOffset val="100"/>
        <c:noMultiLvlLbl val="0"/>
      </c:catAx>
      <c:valAx>
        <c:axId val="13837106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83710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77945976310157"/>
          <c:y val="0.91029280430855219"/>
          <c:w val="0.47972009956320033"/>
          <c:h val="7.5758105994326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2B134-106B-4824-9B31-1BF063A3F5B3}" type="datetimeFigureOut">
              <a:rPr lang="en-AU" smtClean="0"/>
              <a:t>26/07/2021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4B49D-750F-40DF-A8C7-C2948FC2FCF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7254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B475A-CE0B-4D41-A189-ED83F5950A7D}" type="datetimeFigureOut">
              <a:rPr lang="en-AU" smtClean="0"/>
              <a:t>26/07/2021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BED7D-93BB-45B3-A0BC-954C87C9B4A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382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Please feel free to contact us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BED7D-93BB-45B3-A0BC-954C87C9B4A3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1296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Please feel free to contact us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BED7D-93BB-45B3-A0BC-954C87C9B4A3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82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Please feel free to contact us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BED7D-93BB-45B3-A0BC-954C87C9B4A3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4717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Please feel free to contact us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BED7D-93BB-45B3-A0BC-954C87C9B4A3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128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Please feel free to contact us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BED7D-93BB-45B3-A0BC-954C87C9B4A3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791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Please feel free to contact us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BED7D-93BB-45B3-A0BC-954C87C9B4A3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857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Please feel free to contact us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BED7D-93BB-45B3-A0BC-954C87C9B4A3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6751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Please feel free to contact us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BED7D-93BB-45B3-A0BC-954C87C9B4A3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828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Please feel free to contact us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BED7D-93BB-45B3-A0BC-954C87C9B4A3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9146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Please feel free to contact us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BED7D-93BB-45B3-A0BC-954C87C9B4A3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190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Please feel free to contact us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BED7D-93BB-45B3-A0BC-954C87C9B4A3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1014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Please feel free to contact us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BED7D-93BB-45B3-A0BC-954C87C9B4A3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2400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Please feel free to contact us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BED7D-93BB-45B3-A0BC-954C87C9B4A3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133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4" b="29690"/>
          <a:stretch/>
        </p:blipFill>
        <p:spPr bwMode="auto">
          <a:xfrm>
            <a:off x="0" y="-179"/>
            <a:ext cx="12288688" cy="685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40313" y="5229200"/>
            <a:ext cx="5430872" cy="7289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540313" y="3429267"/>
            <a:ext cx="5430872" cy="1331526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3739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19908" b="9780"/>
          <a:stretch/>
        </p:blipFill>
        <p:spPr bwMode="auto">
          <a:xfrm>
            <a:off x="-96688" y="0"/>
            <a:ext cx="12288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496" y="3207789"/>
            <a:ext cx="4310262" cy="874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59496" y="602075"/>
            <a:ext cx="4310262" cy="2333037"/>
          </a:xfrm>
          <a:prstGeom prst="rect">
            <a:avLst/>
          </a:prstGeom>
        </p:spPr>
        <p:txBody>
          <a:bodyPr/>
          <a:lstStyle>
            <a:lvl1pPr marL="0" indent="0" algn="l">
              <a:defRPr sz="3800" b="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9041" y="5877272"/>
            <a:ext cx="1822663" cy="84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8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7" y="620688"/>
            <a:ext cx="9073008" cy="555215"/>
          </a:xfrm>
          <a:prstGeom prst="rect">
            <a:avLst/>
          </a:prstGeom>
        </p:spPr>
        <p:txBody>
          <a:bodyPr lIns="0" rIns="0"/>
          <a:lstStyle>
            <a:lvl1pPr algn="l">
              <a:defRPr sz="3200" b="1" baseline="0">
                <a:solidFill>
                  <a:srgbClr val="430098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59497" y="1340768"/>
            <a:ext cx="9073008" cy="4464496"/>
          </a:xfrm>
          <a:prstGeom prst="rect">
            <a:avLst/>
          </a:prstGeom>
        </p:spPr>
        <p:txBody>
          <a:bodyPr lIns="0" r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="0" i="0" baseline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938" indent="0">
              <a:spcBef>
                <a:spcPts val="600"/>
              </a:spcBef>
              <a:spcAft>
                <a:spcPts val="600"/>
              </a:spcAft>
              <a:buNone/>
              <a:tabLst/>
              <a:defRPr sz="24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700088" indent="-342900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155700" indent="-395288">
              <a:spcBef>
                <a:spcPts val="600"/>
              </a:spcBef>
              <a:spcAft>
                <a:spcPts val="600"/>
              </a:spcAft>
              <a:buSzPct val="100000"/>
              <a:buFont typeface="Arial" charset="0"/>
              <a:buChar char="•"/>
              <a:tabLst/>
              <a:defRPr sz="2400" b="0" i="0" baseline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2"/>
            <a:r>
              <a:rPr lang="en-US" dirty="0"/>
              <a:t>First level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59497" y="206525"/>
            <a:ext cx="9073008" cy="2520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3" descr="\\internal.vic.gov.au\DPC\HomeDirs1\vicum6x\Desktop\Untitled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0" y="472529"/>
            <a:ext cx="10974917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256240" y="6492973"/>
            <a:ext cx="3264749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Freedom of Information </a:t>
            </a:r>
            <a:r>
              <a:rPr lang="en-US" sz="900" dirty="0">
                <a:solidFill>
                  <a:srgbClr val="E5007D"/>
                </a:solidFill>
                <a:effectLst/>
                <a:ea typeface="Calibri"/>
                <a:cs typeface="Times New Roman"/>
              </a:rPr>
              <a:t>|</a:t>
            </a: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 Privacy </a:t>
            </a:r>
            <a:r>
              <a:rPr lang="en-US" sz="900" dirty="0">
                <a:solidFill>
                  <a:srgbClr val="E5007D"/>
                </a:solidFill>
                <a:effectLst/>
                <a:ea typeface="Calibri"/>
                <a:cs typeface="Times New Roman"/>
              </a:rPr>
              <a:t>|</a:t>
            </a: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 </a:t>
            </a:r>
            <a:r>
              <a:rPr lang="en-US" sz="900" kern="1200" dirty="0">
                <a:solidFill>
                  <a:srgbClr val="430098"/>
                </a:solidFill>
                <a:effectLst/>
                <a:latin typeface="+mn-lt"/>
                <a:ea typeface="Calibri"/>
                <a:cs typeface="Times New Roman"/>
              </a:rPr>
              <a:t>Data Protection</a:t>
            </a:r>
            <a:endParaRPr lang="en-AU" sz="900" kern="1200" dirty="0">
              <a:solidFill>
                <a:srgbClr val="430098"/>
              </a:solidFill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157702" y="220566"/>
            <a:ext cx="3193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6F30DDE-27C1-4B52-BDDA-56CED60EAA6D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5556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31630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472767" y="620688"/>
            <a:ext cx="4159737" cy="5256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11264" y="620688"/>
            <a:ext cx="4562600" cy="555215"/>
          </a:xfrm>
          <a:prstGeom prst="rect">
            <a:avLst/>
          </a:prstGeom>
        </p:spPr>
        <p:txBody>
          <a:bodyPr lIns="0" rIns="0"/>
          <a:lstStyle>
            <a:lvl1pPr algn="l">
              <a:defRPr sz="3200" b="1" baseline="0">
                <a:solidFill>
                  <a:srgbClr val="430098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21384" y="1340768"/>
            <a:ext cx="4562600" cy="453650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400" b="0" i="0" baseline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938" indent="0">
              <a:buNone/>
              <a:tabLst/>
              <a:defRPr sz="20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319088" indent="-319088">
              <a:tabLst/>
              <a:defRPr sz="20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760413" indent="-403225">
              <a:buFont typeface="Calibri" panose="020F0502020204030204" pitchFamily="34" charset="0"/>
              <a:buChar char="–"/>
              <a:tabLst/>
              <a:defRPr sz="20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155700" indent="-395288">
              <a:buFont typeface="Arial" charset="0"/>
              <a:buChar char="•"/>
              <a:tabLst/>
              <a:defRPr sz="2000" b="0" i="0">
                <a:solidFill>
                  <a:schemeClr val="accent4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611495" y="175769"/>
            <a:ext cx="9021009" cy="25417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7" name="Picture 3" descr="\\internal.vic.gov.au\DPC\HomeDirs1\vicum6x\Desktop\Untitled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0" y="472529"/>
            <a:ext cx="10974917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8303859" y="6492973"/>
            <a:ext cx="3264749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Freedom of Information </a:t>
            </a:r>
            <a:r>
              <a:rPr lang="en-US" sz="900" dirty="0">
                <a:solidFill>
                  <a:srgbClr val="E5007D"/>
                </a:solidFill>
                <a:effectLst/>
                <a:ea typeface="Calibri"/>
                <a:cs typeface="Times New Roman"/>
              </a:rPr>
              <a:t>|</a:t>
            </a: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 Privacy </a:t>
            </a:r>
            <a:r>
              <a:rPr lang="en-US" sz="900" dirty="0">
                <a:solidFill>
                  <a:srgbClr val="E5007D"/>
                </a:solidFill>
                <a:effectLst/>
                <a:ea typeface="Calibri"/>
                <a:cs typeface="Times New Roman"/>
              </a:rPr>
              <a:t>|</a:t>
            </a:r>
            <a:r>
              <a:rPr lang="en-US" sz="900" dirty="0">
                <a:solidFill>
                  <a:srgbClr val="430098"/>
                </a:solidFill>
                <a:effectLst/>
                <a:ea typeface="Calibri"/>
                <a:cs typeface="Times New Roman"/>
              </a:rPr>
              <a:t> Data </a:t>
            </a:r>
            <a:r>
              <a:rPr lang="en-US" sz="900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Protection</a:t>
            </a:r>
            <a:endParaRPr lang="en-AU" sz="1050" dirty="0">
              <a:solidFill>
                <a:srgbClr val="7030A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157702" y="220566"/>
            <a:ext cx="3193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6F30DDE-27C1-4B52-BDDA-56CED60EAA6D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5556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15054835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953" y="535"/>
            <a:ext cx="12191047" cy="685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80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C3A4A7-9CCD-4B06-B473-F61AE6DFB5D3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0592" y="6013593"/>
            <a:ext cx="1345048" cy="62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01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ic.vic.gov.a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vic.vic.gov.au/regulatory-approach/investigations-audits-examinations/examination-of-victorian-universities-privacy-and-security-policies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540313" y="5229200"/>
            <a:ext cx="4236207" cy="728929"/>
          </a:xfrm>
        </p:spPr>
        <p:txBody>
          <a:bodyPr/>
          <a:lstStyle/>
          <a:p>
            <a:r>
              <a:rPr lang="en-AU" dirty="0"/>
              <a:t>Report of examination under s 8C(2)(b) </a:t>
            </a:r>
            <a:r>
              <a:rPr lang="en-AU" i="1" dirty="0"/>
              <a:t>Privacy and Data Protection Act 2014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0313" y="3429267"/>
            <a:ext cx="4020183" cy="1331526"/>
          </a:xfrm>
        </p:spPr>
        <p:txBody>
          <a:bodyPr/>
          <a:lstStyle/>
          <a:p>
            <a:r>
              <a:rPr lang="en-AU" sz="3200" dirty="0"/>
              <a:t>Protection of personal information in Victorian universities</a:t>
            </a:r>
          </a:p>
        </p:txBody>
      </p:sp>
    </p:spTree>
    <p:extLst>
      <p:ext uri="{BB962C8B-B14F-4D97-AF65-F5344CB8AC3E}">
        <p14:creationId xmlns:p14="http://schemas.microsoft.com/office/powerpoint/2010/main" val="1296193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3F68B-746D-48C1-A1CA-7A70B1F12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57898B-55E2-404E-9116-601AB9C5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we found – identifying and assessing value of PI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D8C7965-012A-4A20-83B6-B4BE065DDE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069436"/>
              </p:ext>
            </p:extLst>
          </p:nvPr>
        </p:nvGraphicFramePr>
        <p:xfrm>
          <a:off x="1939902" y="1178347"/>
          <a:ext cx="8312195" cy="478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6750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3F68B-746D-48C1-A1CA-7A70B1F12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57898B-55E2-404E-9116-601AB9C5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we found – focus on cybersecurity and ICT risk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F0B5ECE-2934-443C-84D2-51C0BAD9B3C5}"/>
              </a:ext>
            </a:extLst>
          </p:cNvPr>
          <p:cNvGraphicFramePr/>
          <p:nvPr/>
        </p:nvGraphicFramePr>
        <p:xfrm>
          <a:off x="1787677" y="1175903"/>
          <a:ext cx="861664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985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3F68B-746D-48C1-A1CA-7A70B1F12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57898B-55E2-404E-9116-601AB9C5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we found – destroying personal information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3112BABA-FF86-435A-A24E-817D4173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7" y="1340768"/>
            <a:ext cx="9073008" cy="4464496"/>
          </a:xfrm>
        </p:spPr>
        <p:txBody>
          <a:bodyPr/>
          <a:lstStyle/>
          <a:p>
            <a:r>
              <a:rPr lang="en-US" dirty="0"/>
              <a:t>While all universities had records management policies, not all of them dealt with the destruction of personal information: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Three</a:t>
            </a:r>
            <a:r>
              <a:rPr lang="en-US" dirty="0"/>
              <a:t> universities’ policies provided for disposal of information when permitted by the university’s Retention and Disposal Authority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</a:t>
            </a:r>
            <a:r>
              <a:rPr lang="en-US" b="1" dirty="0"/>
              <a:t>one</a:t>
            </a:r>
            <a:r>
              <a:rPr lang="en-US" dirty="0"/>
              <a:t> university’s policy referred specifically to the obligation to destroy personal information when no longer required.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No</a:t>
            </a:r>
            <a:r>
              <a:rPr lang="en-US" dirty="0"/>
              <a:t> policies or procedures we reviewed contained instructions for staff about how records should be destroyed or deidentified where it is no longer needed.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2603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3F68B-746D-48C1-A1CA-7A70B1F12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57898B-55E2-404E-9116-601AB9C5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we found – sharing personal information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3112BABA-FF86-435A-A24E-817D4173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7" y="1340768"/>
            <a:ext cx="9073008" cy="4464496"/>
          </a:xfrm>
        </p:spPr>
        <p:txBody>
          <a:bodyPr/>
          <a:lstStyle/>
          <a:p>
            <a:r>
              <a:rPr lang="en-US" dirty="0"/>
              <a:t>Universities may share personal information with third parties. </a:t>
            </a:r>
            <a:r>
              <a:rPr lang="en-AU" dirty="0"/>
              <a:t>Sharing personal information with third parties creates significant privacy risks.</a:t>
            </a:r>
          </a:p>
          <a:p>
            <a:r>
              <a:rPr lang="en-US" dirty="0"/>
              <a:t>However, OVIC found that of eight universities: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Four </a:t>
            </a:r>
            <a:r>
              <a:rPr lang="en-US" dirty="0"/>
              <a:t>said that staff need to obtain their legal teams’ approval for sharing personal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Two</a:t>
            </a:r>
            <a:r>
              <a:rPr lang="en-US" dirty="0"/>
              <a:t> said they used PIAs to determine if sharing of personal information is appropriate.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</a:t>
            </a:r>
            <a:r>
              <a:rPr lang="en-US" b="1" dirty="0"/>
              <a:t>one</a:t>
            </a:r>
            <a:r>
              <a:rPr lang="en-US" dirty="0"/>
              <a:t> university had a documented procedure for deciding when it was appropriate to share personal information with third parties.</a:t>
            </a:r>
          </a:p>
        </p:txBody>
      </p:sp>
    </p:spTree>
    <p:extLst>
      <p:ext uri="{BB962C8B-B14F-4D97-AF65-F5344CB8AC3E}">
        <p14:creationId xmlns:p14="http://schemas.microsoft.com/office/powerpoint/2010/main" val="1640546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3F68B-746D-48C1-A1CA-7A70B1F12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57898B-55E2-404E-9116-601AB9C5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Recommendations to Victorian universities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3112BABA-FF86-435A-A24E-817D4173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7" y="1340768"/>
            <a:ext cx="9073008" cy="4464496"/>
          </a:xfrm>
        </p:spPr>
        <p:txBody>
          <a:bodyPr/>
          <a:lstStyle/>
          <a:p>
            <a:r>
              <a:rPr lang="en-US" dirty="0"/>
              <a:t>OVIC recommended Victorian universities consider, where they have not already done so: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implement policies that clearly set out expectations on staff regarding destruction of personal information.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include in data breach response plans a step that requires staff to consider whether notification to OVIC is appropriate.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document their approach and requirements when sharing personal information with third parties.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make privacy and information security training available to all personnel that have access to personal information held by the university, including contractors.</a:t>
            </a:r>
          </a:p>
        </p:txBody>
      </p:sp>
    </p:spTree>
    <p:extLst>
      <p:ext uri="{BB962C8B-B14F-4D97-AF65-F5344CB8AC3E}">
        <p14:creationId xmlns:p14="http://schemas.microsoft.com/office/powerpoint/2010/main" val="1448153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3F68B-746D-48C1-A1CA-7A70B1F12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57898B-55E2-404E-9116-601AB9C5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Considerations for other universities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3112BABA-FF86-435A-A24E-817D4173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7" y="1340768"/>
            <a:ext cx="9073008" cy="4464496"/>
          </a:xfrm>
        </p:spPr>
        <p:txBody>
          <a:bodyPr/>
          <a:lstStyle/>
          <a:p>
            <a:r>
              <a:rPr lang="en-AU" dirty="0"/>
              <a:t>Consider whether your university has:</a:t>
            </a:r>
          </a:p>
          <a:p>
            <a:pPr marL="685800" lvl="2"/>
            <a:r>
              <a:rPr lang="en-AU" dirty="0"/>
              <a:t>procedures to identify the personal information it holds, determine its security value, and apply proportionate security controls?</a:t>
            </a:r>
          </a:p>
          <a:p>
            <a:pPr marL="685800" lvl="2"/>
            <a:r>
              <a:rPr lang="en-AU" dirty="0"/>
              <a:t>procedures to manage third party risk when sharing personal information?</a:t>
            </a:r>
          </a:p>
          <a:p>
            <a:pPr marL="685800" lvl="2"/>
            <a:r>
              <a:rPr lang="en-AU" dirty="0"/>
              <a:t>established the categories of policies, procedures, and mechanisms listed at pages 10 and 21-23 of OVIC’s examination report?</a:t>
            </a:r>
          </a:p>
          <a:p>
            <a:pPr lvl="1"/>
            <a:br>
              <a:rPr lang="en-AU" sz="2000" dirty="0"/>
            </a:br>
            <a:r>
              <a:rPr lang="en-AU" sz="2000" dirty="0"/>
              <a:t>See: OVIC (2021) </a:t>
            </a:r>
            <a:r>
              <a:rPr lang="en-US" sz="2000" i="1" dirty="0"/>
              <a:t>Examination of Victorian universities’ privacy and security policies.</a:t>
            </a:r>
            <a:r>
              <a:rPr lang="en-US" sz="2000" dirty="0"/>
              <a:t> Available at </a:t>
            </a:r>
            <a:r>
              <a:rPr lang="en-US" sz="2000" dirty="0">
                <a:hlinkClick r:id="rId3"/>
              </a:rPr>
              <a:t>www.ovic.vic.gov.au</a:t>
            </a:r>
            <a:r>
              <a:rPr lang="en-US" sz="2000" dirty="0"/>
              <a:t>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50962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31504" y="3207789"/>
            <a:ext cx="4238254" cy="874017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1504" y="602075"/>
            <a:ext cx="4238254" cy="2333037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0981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60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3F68B-746D-48C1-A1CA-7A70B1F12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57898B-55E2-404E-9116-601AB9C5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universities?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3112BABA-FF86-435A-A24E-817D4173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7" y="1340768"/>
            <a:ext cx="9073008" cy="44644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Hold high volumes of personal information and other sensitive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Significant security breaches have affected Australian universities in recent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Unlike other Victorian public organisations, universities are primarily subject to principles-based regulation of their personal information security practices (‘reasonable steps to secure personal information’).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735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3F68B-746D-48C1-A1CA-7A70B1F12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57898B-55E2-404E-9116-601AB9C5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Responsibility to protect personal information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3112BABA-FF86-435A-A24E-817D4173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340768"/>
            <a:ext cx="9073008" cy="4464496"/>
          </a:xfrm>
        </p:spPr>
        <p:txBody>
          <a:bodyPr/>
          <a:lstStyle/>
          <a:p>
            <a:r>
              <a:rPr lang="en-AU" dirty="0">
                <a:latin typeface="+mj-lt"/>
              </a:rPr>
              <a:t>Eight Victorian universities are bound by Information Privacy Principle (IPP) 4 in Schedule 1 of the </a:t>
            </a:r>
            <a:r>
              <a:rPr lang="en-AU" i="1" dirty="0">
                <a:latin typeface="+mj-lt"/>
              </a:rPr>
              <a:t>Privacy and Data Protection Act 2014</a:t>
            </a:r>
            <a:r>
              <a:rPr lang="en-AU" dirty="0">
                <a:latin typeface="+mj-lt"/>
              </a:rPr>
              <a:t> (Vic), which states:</a:t>
            </a:r>
          </a:p>
          <a:p>
            <a:pPr marL="812800" lvl="4" indent="0">
              <a:buNone/>
            </a:pPr>
            <a:r>
              <a:rPr lang="en-US" sz="2200" b="0" i="1" dirty="0">
                <a:solidFill>
                  <a:srgbClr val="525252"/>
                </a:solidFill>
                <a:effectLst/>
                <a:latin typeface="+mj-lt"/>
              </a:rPr>
              <a:t>IPP 4.1: An </a:t>
            </a:r>
            <a:r>
              <a:rPr lang="en-US" sz="2200" b="0" i="1" dirty="0" err="1">
                <a:solidFill>
                  <a:srgbClr val="525252"/>
                </a:solidFill>
                <a:effectLst/>
                <a:latin typeface="+mj-lt"/>
              </a:rPr>
              <a:t>organisation</a:t>
            </a:r>
            <a:r>
              <a:rPr lang="en-US" sz="2200" b="0" i="1" dirty="0">
                <a:solidFill>
                  <a:srgbClr val="525252"/>
                </a:solidFill>
                <a:effectLst/>
                <a:latin typeface="+mj-lt"/>
              </a:rPr>
              <a:t> must take reasonable steps to protect the personal information it holds from misuse and loss and from </a:t>
            </a:r>
            <a:r>
              <a:rPr lang="en-US" sz="2200" b="0" i="1" dirty="0" err="1">
                <a:solidFill>
                  <a:srgbClr val="525252"/>
                </a:solidFill>
                <a:effectLst/>
                <a:latin typeface="+mj-lt"/>
              </a:rPr>
              <a:t>unauthorised</a:t>
            </a:r>
            <a:r>
              <a:rPr lang="en-US" sz="2200" b="0" i="1" dirty="0">
                <a:solidFill>
                  <a:srgbClr val="525252"/>
                </a:solidFill>
                <a:effectLst/>
                <a:latin typeface="+mj-lt"/>
              </a:rPr>
              <a:t> access, modification or disclosure.</a:t>
            </a:r>
          </a:p>
          <a:p>
            <a:pPr marL="812800" lvl="4" indent="0">
              <a:buNone/>
            </a:pPr>
            <a:r>
              <a:rPr lang="en-US" sz="2200" b="0" i="1" dirty="0">
                <a:solidFill>
                  <a:srgbClr val="525252"/>
                </a:solidFill>
                <a:effectLst/>
                <a:latin typeface="+mj-lt"/>
              </a:rPr>
              <a:t>IPP 4.2: An </a:t>
            </a:r>
            <a:r>
              <a:rPr lang="en-US" sz="2200" b="0" i="1" dirty="0" err="1">
                <a:solidFill>
                  <a:srgbClr val="525252"/>
                </a:solidFill>
                <a:effectLst/>
                <a:latin typeface="+mj-lt"/>
              </a:rPr>
              <a:t>organisation</a:t>
            </a:r>
            <a:r>
              <a:rPr lang="en-US" sz="2200" b="0" i="1" dirty="0">
                <a:solidFill>
                  <a:srgbClr val="525252"/>
                </a:solidFill>
                <a:effectLst/>
                <a:latin typeface="+mj-lt"/>
              </a:rPr>
              <a:t> must take reasonable steps to destroy or permanently de-identify personal information if it is no longer needed for any purpose.</a:t>
            </a:r>
          </a:p>
          <a:p>
            <a:r>
              <a:rPr lang="en-US" dirty="0">
                <a:latin typeface="+mj-lt"/>
              </a:rPr>
              <a:t>IPP 4.1 implies a risk-based approach to protecting personal information security. </a:t>
            </a:r>
            <a:endParaRPr lang="en-A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612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3F68B-746D-48C1-A1CA-7A70B1F12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57898B-55E2-404E-9116-601AB9C5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Risk-based approach to personal information security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3112BABA-FF86-435A-A24E-817D4173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340768"/>
            <a:ext cx="9073008" cy="4464496"/>
          </a:xfrm>
        </p:spPr>
        <p:txBody>
          <a:bodyPr/>
          <a:lstStyle/>
          <a:p>
            <a:r>
              <a:rPr lang="en-AU" dirty="0">
                <a:latin typeface="+mj-lt"/>
              </a:rPr>
              <a:t>To take a risk-based approach to personal information security universities should: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Identify the personal information they 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Identify the security value and sensitivity of that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Identify and manage security risks to the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+mj-lt"/>
              </a:rPr>
              <a:t>Apply protections proportionate to the value and risks to the information</a:t>
            </a:r>
          </a:p>
          <a:p>
            <a:r>
              <a:rPr lang="en-AU" dirty="0">
                <a:latin typeface="+mj-lt"/>
              </a:rPr>
              <a:t>Our examination was framed around these activities.</a:t>
            </a:r>
          </a:p>
        </p:txBody>
      </p:sp>
    </p:spTree>
    <p:extLst>
      <p:ext uri="{BB962C8B-B14F-4D97-AF65-F5344CB8AC3E}">
        <p14:creationId xmlns:p14="http://schemas.microsoft.com/office/powerpoint/2010/main" val="186403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1703-10FB-4303-B3FA-E4108232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OVIC examination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C4C3B-EFF2-4FBE-9DAE-768D053C3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7" y="1340768"/>
            <a:ext cx="5184575" cy="4464496"/>
          </a:xfrm>
        </p:spPr>
        <p:txBody>
          <a:bodyPr/>
          <a:lstStyle/>
          <a:p>
            <a:r>
              <a:rPr lang="en-AU" dirty="0"/>
              <a:t>Available online at:</a:t>
            </a:r>
          </a:p>
          <a:p>
            <a:pPr lvl="2"/>
            <a:r>
              <a:rPr lang="en-AU" dirty="0">
                <a:hlinkClick r:id="rId2"/>
              </a:rPr>
              <a:t>https://ovic.vic.gov.au/regulatory-approach/investigations-audits-examinations/examination-of-victorian-universities-privacy-and-security-policies/</a:t>
            </a:r>
            <a:r>
              <a:rPr lang="en-AU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C60C8-541B-407C-BE69-7248DDCAB6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50EB55-C8A4-4FDF-9412-5FEE1CEC3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84" y="980728"/>
            <a:ext cx="3604476" cy="501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9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3F68B-746D-48C1-A1CA-7A70B1F12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57898B-55E2-404E-9116-601AB9C5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we examined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3112BABA-FF86-435A-A24E-817D4173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7" y="1340768"/>
            <a:ext cx="9073008" cy="4464496"/>
          </a:xfrm>
        </p:spPr>
        <p:txBody>
          <a:bodyPr/>
          <a:lstStyle/>
          <a:p>
            <a:r>
              <a:rPr lang="en-US" dirty="0"/>
              <a:t>OVIC examined Victorian universities’:</a:t>
            </a:r>
          </a:p>
          <a:p>
            <a:pPr marL="685800" lvl="2"/>
            <a:r>
              <a:rPr lang="en-US" dirty="0"/>
              <a:t>privacy and information security policies and procedures</a:t>
            </a:r>
          </a:p>
          <a:p>
            <a:pPr marL="685800" lvl="2"/>
            <a:r>
              <a:rPr lang="en-US" dirty="0"/>
              <a:t>methods of identifying and recording holdings of personal information</a:t>
            </a:r>
          </a:p>
          <a:p>
            <a:pPr marL="685800" lvl="2"/>
            <a:r>
              <a:rPr lang="en-US" dirty="0"/>
              <a:t>approaches to assessing the security value or nature of personal information </a:t>
            </a:r>
          </a:p>
          <a:p>
            <a:pPr marL="685800" lvl="2"/>
            <a:r>
              <a:rPr lang="en-US" dirty="0"/>
              <a:t>approaches to risk management with respect to personal information security risks. </a:t>
            </a:r>
          </a:p>
          <a:p>
            <a:r>
              <a:rPr lang="en-US" dirty="0"/>
              <a:t>Reviewed documented policies and procedures; did not examine application in practice.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251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3F68B-746D-48C1-A1CA-7A70B1F12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57898B-55E2-404E-9116-601AB9C5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we found – overview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3112BABA-FF86-435A-A24E-817D4173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7" y="1340768"/>
            <a:ext cx="9073008" cy="44644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universities had privacy and security policies in place, and there were areas of consistent performance.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universities did not have procedures to methodically identify personal information holdings.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Strong focus on cybersecurity – less focus on other security areas.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Absence of procedures to destroy or deidentify personal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Varied approaches to with sharing personal information with third parties.</a:t>
            </a:r>
          </a:p>
        </p:txBody>
      </p:sp>
    </p:spTree>
    <p:extLst>
      <p:ext uri="{BB962C8B-B14F-4D97-AF65-F5344CB8AC3E}">
        <p14:creationId xmlns:p14="http://schemas.microsoft.com/office/powerpoint/2010/main" val="69339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3F68B-746D-48C1-A1CA-7A70B1F12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57898B-55E2-404E-9116-601AB9C5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we found - areas of strong performance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3112BABA-FF86-435A-A24E-817D4173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7" y="1340768"/>
            <a:ext cx="9073008" cy="4464496"/>
          </a:xfrm>
        </p:spPr>
        <p:txBody>
          <a:bodyPr/>
          <a:lstStyle/>
          <a:p>
            <a:r>
              <a:rPr lang="en-AU" dirty="0"/>
              <a:t>We found that all Victorian universities: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have a data breach response plan that includes the steps contain, assess, notify and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conduct Privacy Impact Assessments (PIAs) for significant new projects involving personal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conduct privacy and data security online training for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have prioritised ICT and cyber security risks.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833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3F68B-746D-48C1-A1CA-7A70B1F12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57898B-55E2-404E-9116-601AB9C5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we found – identifying and assessing value of PI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3112BABA-FF86-435A-A24E-817D4173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7" y="1340768"/>
            <a:ext cx="9073008" cy="44644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Universities need to take ‘reasonable steps’ to protect personal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Identifying what is ‘reasonable’ requires an understanding of what information is held and its sensitivity.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Not all universities had a procedure for cataloguing the personal information they held or assessing its value – e.g., an Information Asset Register (IAR).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10589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VI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5007D"/>
      </a:accent1>
      <a:accent2>
        <a:srgbClr val="430098"/>
      </a:accent2>
      <a:accent3>
        <a:srgbClr val="C1B8AF"/>
      </a:accent3>
      <a:accent4>
        <a:srgbClr val="55565A"/>
      </a:accent4>
      <a:accent5>
        <a:srgbClr val="00567D"/>
      </a:accent5>
      <a:accent6>
        <a:srgbClr val="AC162C"/>
      </a:accent6>
      <a:hlink>
        <a:srgbClr val="00645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OVIC template powerpoint</Template>
  <TotalTime>266</TotalTime>
  <Words>1018</Words>
  <Application>Microsoft Office PowerPoint</Application>
  <PresentationFormat>Widescreen</PresentationFormat>
  <Paragraphs>109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1_Office Theme</vt:lpstr>
      <vt:lpstr>Protection of personal information in Victorian universities</vt:lpstr>
      <vt:lpstr>Why universities?</vt:lpstr>
      <vt:lpstr>Responsibility to protect personal information</vt:lpstr>
      <vt:lpstr>Risk-based approach to personal information security</vt:lpstr>
      <vt:lpstr>OVIC examination report</vt:lpstr>
      <vt:lpstr>What we examined</vt:lpstr>
      <vt:lpstr>What we found – overview</vt:lpstr>
      <vt:lpstr>What we found - areas of strong performance</vt:lpstr>
      <vt:lpstr>What we found – identifying and assessing value of PI</vt:lpstr>
      <vt:lpstr>What we found – identifying and assessing value of PI</vt:lpstr>
      <vt:lpstr>What we found – focus on cybersecurity and ICT risk</vt:lpstr>
      <vt:lpstr>What we found – destroying personal information</vt:lpstr>
      <vt:lpstr>What we found – sharing personal information</vt:lpstr>
      <vt:lpstr>Recommendations to Victorian universities</vt:lpstr>
      <vt:lpstr>Considerations for other universities</vt:lpstr>
      <vt:lpstr>PowerPoint Presentation</vt:lpstr>
      <vt:lpstr>PowerPoint Presentation</vt:lpstr>
    </vt:vector>
  </TitlesOfParts>
  <Company>Victorian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Cooper</dc:creator>
  <cp:lastModifiedBy>Annan Boag</cp:lastModifiedBy>
  <cp:revision>31</cp:revision>
  <cp:lastPrinted>2019-02-04T21:53:43Z</cp:lastPrinted>
  <dcterms:created xsi:type="dcterms:W3CDTF">2019-01-23T00:14:11Z</dcterms:created>
  <dcterms:modified xsi:type="dcterms:W3CDTF">2021-07-26T00:27:42Z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087998df-e71e-4e18-99ef-31a86b5843e4</vt:lpwstr>
  </property>
  <property fmtid="{D5CDD505-2E9C-101B-9397-08002B2CF9AE}" pid="3" name="PSPFClassification">
    <vt:lpwstr>Do Not Mark</vt:lpwstr>
  </property>
</Properties>
</file>