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16"/>
  </p:notesMasterIdLst>
  <p:handoutMasterIdLst>
    <p:handoutMasterId r:id="rId17"/>
  </p:handoutMasterIdLst>
  <p:sldIdLst>
    <p:sldId id="261" r:id="rId3"/>
    <p:sldId id="271" r:id="rId4"/>
    <p:sldId id="272" r:id="rId5"/>
    <p:sldId id="269" r:id="rId6"/>
    <p:sldId id="264" r:id="rId7"/>
    <p:sldId id="276" r:id="rId8"/>
    <p:sldId id="270" r:id="rId9"/>
    <p:sldId id="265" r:id="rId10"/>
    <p:sldId id="273" r:id="rId11"/>
    <p:sldId id="277" r:id="rId12"/>
    <p:sldId id="266" r:id="rId13"/>
    <p:sldId id="278" r:id="rId14"/>
    <p:sldId id="260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71133" autoAdjust="0"/>
  </p:normalViewPr>
  <p:slideViewPr>
    <p:cSldViewPr snapToObjects="1">
      <p:cViewPr varScale="1">
        <p:scale>
          <a:sx n="39" d="100"/>
          <a:sy n="39" d="100"/>
        </p:scale>
        <p:origin x="299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2B134-106B-4824-9B31-1BF063A3F5B3}" type="datetimeFigureOut">
              <a:rPr lang="en-AU" smtClean="0"/>
              <a:t>5/08/2022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4B49D-750F-40DF-A8C7-C2948FC2FCF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25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475A-CE0B-4D41-A189-ED83F5950A7D}" type="datetimeFigureOut">
              <a:rPr lang="en-AU" smtClean="0"/>
              <a:t>5/08/2022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ED7D-93BB-45B3-A0BC-954C87C9B4A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82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14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124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785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2DCB7-435D-4E88-BE8D-7821DD1971B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43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2DCB7-435D-4E88-BE8D-7821DD1971B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1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862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4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" b="29690"/>
          <a:stretch/>
        </p:blipFill>
        <p:spPr bwMode="auto">
          <a:xfrm>
            <a:off x="0" y="-179"/>
            <a:ext cx="12288688" cy="68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0313" y="5229200"/>
            <a:ext cx="5430872" cy="7289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540313" y="3429267"/>
            <a:ext cx="5430872" cy="1331526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73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5FEB-767F-1842-4775-8B8AB0EE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C8B30-9205-910F-730D-0F8C6B00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4E69E-B63F-0CB3-B685-496D76979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50012-5C58-536D-38EF-DA7664A87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9DF05-311E-C0EE-C9BB-FC2B6B311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49079-B7F1-03E1-A76C-AF651501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7B6DE-ACFA-38A2-493B-2BE4BA04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7885C-D67D-6332-4340-4EDDD3B7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79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C396-6BCD-8A24-D0E4-5CD5E71C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8F07C-8FE2-716B-98C3-511A8340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2DCFC-823E-92DE-6085-923B5444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7018A-B782-1374-EEA4-20C9FE85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91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4A36C-2F52-225E-58B1-8A9C7727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B4F11-DFC5-8239-2B10-7559691B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84474-C10D-9744-DD69-B2FC4798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31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BDB5-090B-5647-07AB-11A2BB76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5E1AA-1DEA-C6C6-67B0-02F75BBC7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D7011-963E-06DE-3EB5-B924E3850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AB1E7-DEC4-9DBF-A4F6-139AB18B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D6919-B1B6-72A7-701B-836AA69C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F88C3-51B9-BA4B-45AE-C550427F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0182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3D98-8A83-E329-1E33-4E438557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0B4E7-1193-F211-3FEE-FFA52B550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75D64-B13D-BA1D-F8A4-57D63350E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D070C-E3EA-5C14-4FF2-6FED9DD1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0350B-33AA-D9EA-CD31-F84CE1EA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9D30B-C8B4-7F1B-5FAE-A224751E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46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56E5-BEFD-0445-6C62-AC456AC2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9CEC0-186F-47AE-463B-E15BD0F31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78041-2579-67A0-A52D-294876A7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26156-F3B9-D87A-1ABC-B04A5918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D3D65-7E04-5E21-765D-582D6724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231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A6A78-F877-3691-243A-A5F94F4D3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1CE29-F0BA-7BD7-FCF6-E706D226E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58446-0636-CC7B-48A0-75EFF036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663E3-07BF-EF7D-7A4D-705E3188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20462-62EA-95CB-0FBB-9E0ACF16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73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19908" b="9780"/>
          <a:stretch/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496" y="3207789"/>
            <a:ext cx="4310262" cy="874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59496" y="602075"/>
            <a:ext cx="4310262" cy="2333037"/>
          </a:xfrm>
          <a:prstGeom prst="rect">
            <a:avLst/>
          </a:prstGeom>
        </p:spPr>
        <p:txBody>
          <a:bodyPr/>
          <a:lstStyle>
            <a:lvl1pPr marL="0" indent="0" algn="l">
              <a:defRPr sz="38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9041" y="5877272"/>
            <a:ext cx="1822663" cy="84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7" y="620688"/>
            <a:ext cx="9073008" cy="555215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4300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59497" y="1340768"/>
            <a:ext cx="9073008" cy="4464496"/>
          </a:xfrm>
          <a:prstGeom prst="rect">
            <a:avLst/>
          </a:prstGeom>
        </p:spPr>
        <p:txBody>
          <a:bodyPr lIns="0" r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spcBef>
                <a:spcPts val="600"/>
              </a:spcBef>
              <a:spcAft>
                <a:spcPts val="600"/>
              </a:spcAft>
              <a:buNone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00088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tabLst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59497" y="206525"/>
            <a:ext cx="9073008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aseline="0">
                <a:solidFill>
                  <a:schemeClr val="accent4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3" descr="\\internal.vic.gov.au\DPC\HomeDirs1\vicum6x\Desktop\Untitled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472529"/>
            <a:ext cx="10974917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256240" y="6492973"/>
            <a:ext cx="32647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Freedom of Information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Privacy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900" kern="1200" dirty="0">
                <a:solidFill>
                  <a:srgbClr val="430098"/>
                </a:solidFill>
                <a:effectLst/>
                <a:latin typeface="+mn-lt"/>
                <a:ea typeface="Calibri"/>
                <a:cs typeface="Times New Roman"/>
              </a:rPr>
              <a:t>Data Protection</a:t>
            </a:r>
            <a:endParaRPr lang="en-AU" sz="900" kern="1200" dirty="0">
              <a:solidFill>
                <a:srgbClr val="430098"/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57702" y="220566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0DDE-27C1-4B52-BDDA-56CED60EAA6D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31630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72767" y="620688"/>
            <a:ext cx="4159737" cy="525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11264" y="620688"/>
            <a:ext cx="4562600" cy="555215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4300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21384" y="1340768"/>
            <a:ext cx="4562600" cy="453650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buNone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19088" indent="-319088"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60413" indent="-403225">
              <a:buFont typeface="Calibri" panose="020F0502020204030204" pitchFamily="34" charset="0"/>
              <a:buChar char="–"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>
              <a:buFont typeface="Arial" charset="0"/>
              <a:buChar char="•"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85495" y="150776"/>
            <a:ext cx="9021009" cy="25417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aseline="0">
                <a:solidFill>
                  <a:schemeClr val="accent4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7" name="Picture 3" descr="\\internal.vic.gov.au\DPC\HomeDirs1\vicum6x\Desktop\Untitled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472529"/>
            <a:ext cx="10974917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303859" y="6492973"/>
            <a:ext cx="32647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Freedom of Information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Privacy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Data </a:t>
            </a:r>
            <a:r>
              <a:rPr lang="en-US" sz="900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Protection</a:t>
            </a:r>
            <a:endParaRPr lang="en-AU" sz="1050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57702" y="220566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0DDE-27C1-4B52-BDDA-56CED60EAA6D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1505483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953" y="535"/>
            <a:ext cx="12191047" cy="685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80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D42F-B054-E636-8D4E-E186E6658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773CA-1BD6-3994-7797-542DC5153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4A5F2-F4A9-51F2-E07E-E9EEE208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ED32A-EA2A-1359-28A1-8D2D41F5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4407-A369-6340-B1AE-BF0588B6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2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3E05-F071-5C7E-7F04-C50E6EEE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8FB65-CBD1-A89A-6515-929A6097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FC58A-177F-8E4C-4022-8D180BC2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80449-1BA5-92CC-C47E-AB206221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5D53-7B1D-25C8-7A82-C6786A3A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20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0A61-115D-AE21-4754-B1F4261C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1C6BB-5DF5-8124-343A-AB66E04F9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CE80A-7E08-C7E0-29E5-989DC58D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BD0E2-B7DC-D1EF-3E11-E75CCA4E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0343-7DA5-4D84-1D22-AE4BECDF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76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8DC6-89F8-C10D-B48A-37D17BB9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9F40A-D075-4CFE-E92C-F428E405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1A912-5CB4-D245-6575-2F1E1D6E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8E3FE-B66C-ACBD-CBC2-E6FBA59E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1F816-5594-CED6-5D3E-748B961F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9F24B-873C-BC8A-60C6-8F46CCAF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58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C3A4A7-9CCD-4B06-B473-F61AE6DFB5D3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592" y="6013593"/>
            <a:ext cx="1345048" cy="6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1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02F8C-20C3-A114-EEFE-96F10359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80057-D58D-976C-C23D-3AE0ED898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AF41-836A-45CA-6248-E3EC8994E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15D5-7B94-434A-80F7-A39B0857D94D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3F00E-13BE-1025-F5C8-53AE7F11D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27ED-5D9B-A678-44A8-7132FC8C8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4C243-AD71-477D-A2F6-D6C01AAE99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42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nquiries@ovic.vic.gov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DB33FA1-ECB3-4BAA-9523-9D2A7EF05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Sven Bluemmel</a:t>
            </a:r>
          </a:p>
          <a:p>
            <a:r>
              <a:rPr lang="en-AU" dirty="0"/>
              <a:t>Victorian Information Commissioner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627C2B-AEB7-4A35-8FB8-ED6D2FE8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Data use and protection:</a:t>
            </a:r>
            <a:br>
              <a:rPr lang="en-AU" sz="3200" dirty="0"/>
            </a:br>
            <a:r>
              <a:rPr lang="en-AU" sz="3200" dirty="0"/>
              <a:t>Key issues and future direction</a:t>
            </a:r>
          </a:p>
        </p:txBody>
      </p:sp>
    </p:spTree>
    <p:extLst>
      <p:ext uri="{BB962C8B-B14F-4D97-AF65-F5344CB8AC3E}">
        <p14:creationId xmlns:p14="http://schemas.microsoft.com/office/powerpoint/2010/main" val="209818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0EDDA-E4A8-4819-A39D-64567700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7" y="620688"/>
            <a:ext cx="9289031" cy="555215"/>
          </a:xfrm>
        </p:spPr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What have we learned from the pandemic?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744AB-EE84-440C-A59C-459F5805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38066"/>
            <a:ext cx="9073008" cy="4539206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100" dirty="0"/>
              <a:t> </a:t>
            </a:r>
            <a:br>
              <a:rPr lang="en-US" dirty="0"/>
            </a:br>
            <a:r>
              <a:rPr lang="en-US" dirty="0"/>
              <a:t>Crisis response works better </a:t>
            </a:r>
            <a:r>
              <a:rPr lang="en-US"/>
              <a:t>when people </a:t>
            </a:r>
            <a:r>
              <a:rPr lang="en-US" dirty="0"/>
              <a:t>trust in their institutions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Government can earn trust by being open, transparent and respectful of privacy – it can erode trust by being the opposite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People want to be kept informed – the hunger for information did not decrease during the pandemic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AU" dirty="0"/>
              <a:t>National Cabinet is not “the Cabinet”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en-AU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2E6A94-30DD-4BAB-AB6A-12A627200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9497" y="206525"/>
            <a:ext cx="9073008" cy="252000"/>
          </a:xfrm>
        </p:spPr>
        <p:txBody>
          <a:bodyPr/>
          <a:lstStyle/>
          <a:p>
            <a:r>
              <a:rPr lang="en-AU" dirty="0"/>
              <a:t>University of Melbourne: August 2022</a:t>
            </a:r>
          </a:p>
        </p:txBody>
      </p:sp>
    </p:spTree>
    <p:extLst>
      <p:ext uri="{BB962C8B-B14F-4D97-AF65-F5344CB8AC3E}">
        <p14:creationId xmlns:p14="http://schemas.microsoft.com/office/powerpoint/2010/main" val="130018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C60E-9584-4150-AA2F-3D0922E9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620688"/>
            <a:ext cx="9577063" cy="555215"/>
          </a:xfrm>
        </p:spPr>
        <p:txBody>
          <a:bodyPr/>
          <a:lstStyle/>
          <a:p>
            <a:r>
              <a:rPr lang="en-AU" dirty="0"/>
              <a:t>Regulatory priorities: Where OVIC is focussing its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96D0-3624-4465-AE55-211EF3EFC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AU" sz="2400" dirty="0"/>
              <a:t>Compliance with the FOI Professional Standards</a:t>
            </a:r>
          </a:p>
          <a:p>
            <a:pPr>
              <a:spcAft>
                <a:spcPts val="1800"/>
              </a:spcAft>
            </a:pPr>
            <a:r>
              <a:rPr lang="en-AU" dirty="0"/>
              <a:t>Privacy and security when outsourcing</a:t>
            </a:r>
          </a:p>
          <a:p>
            <a:pPr>
              <a:spcAft>
                <a:spcPts val="1800"/>
              </a:spcAft>
            </a:pPr>
            <a:r>
              <a:rPr lang="en-AU" dirty="0"/>
              <a:t>Information governance during crises</a:t>
            </a:r>
          </a:p>
          <a:p>
            <a:pPr>
              <a:spcAft>
                <a:spcPts val="1800"/>
              </a:spcAft>
            </a:pPr>
            <a:r>
              <a:rPr lang="en-AU" dirty="0"/>
              <a:t>Privacy, security and transparency in emerging technologies</a:t>
            </a:r>
          </a:p>
          <a:p>
            <a:pPr>
              <a:spcAft>
                <a:spcPts val="1800"/>
              </a:spcAft>
            </a:pP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9F2B-8695-412F-9B30-7F73644EB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University of Melbourne: August 2022</a:t>
            </a:r>
          </a:p>
        </p:txBody>
      </p:sp>
    </p:spTree>
    <p:extLst>
      <p:ext uri="{BB962C8B-B14F-4D97-AF65-F5344CB8AC3E}">
        <p14:creationId xmlns:p14="http://schemas.microsoft.com/office/powerpoint/2010/main" val="324733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C60E-9584-4150-AA2F-3D0922E9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620688"/>
            <a:ext cx="9577063" cy="555215"/>
          </a:xfrm>
        </p:spPr>
        <p:txBody>
          <a:bodyPr/>
          <a:lstStyle/>
          <a:p>
            <a:r>
              <a:rPr lang="en-AU" dirty="0"/>
              <a:t>Some questions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96D0-3624-4465-AE55-211EF3EFC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Are we reaching the limits of principles-based privacy protection?</a:t>
            </a:r>
          </a:p>
          <a:p>
            <a:pPr>
              <a:spcAft>
                <a:spcPts val="1800"/>
              </a:spcAft>
            </a:pPr>
            <a:r>
              <a:rPr lang="en-US" dirty="0"/>
              <a:t>Do we need special rules for certain technologies like facial recognition or for vulnerable individuals like children?</a:t>
            </a:r>
          </a:p>
          <a:p>
            <a:pPr>
              <a:spcAft>
                <a:spcPts val="1800"/>
              </a:spcAft>
            </a:pPr>
            <a:r>
              <a:rPr lang="en-AU" dirty="0"/>
              <a:t>Should we consider a so-called “right to be forgotten”?</a:t>
            </a:r>
          </a:p>
          <a:p>
            <a:pPr>
              <a:spcAft>
                <a:spcPts val="1800"/>
              </a:spcAft>
            </a:pPr>
            <a:r>
              <a:rPr lang="en-AU" dirty="0"/>
              <a:t>Should we stop pretending that information security can ever be guaranteed?</a:t>
            </a:r>
          </a:p>
          <a:p>
            <a:pPr>
              <a:spcAft>
                <a:spcPts val="1800"/>
              </a:spcAft>
            </a:pPr>
            <a:r>
              <a:rPr lang="en-AU" dirty="0"/>
              <a:t>Can government’s information handling earn the people’s trust before the next crisis?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9F2B-8695-412F-9B30-7F73644EB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University of Melbourne: August 2022</a:t>
            </a:r>
          </a:p>
        </p:txBody>
      </p:sp>
    </p:spTree>
    <p:extLst>
      <p:ext uri="{BB962C8B-B14F-4D97-AF65-F5344CB8AC3E}">
        <p14:creationId xmlns:p14="http://schemas.microsoft.com/office/powerpoint/2010/main" val="178070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D2113A-D583-49BA-A62D-8BF5D522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645269"/>
            <a:ext cx="4392488" cy="703611"/>
          </a:xfrm>
        </p:spPr>
        <p:txBody>
          <a:bodyPr/>
          <a:lstStyle/>
          <a:p>
            <a:r>
              <a:rPr lang="en-AU" sz="4400" dirty="0"/>
              <a:t>Contact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A64737-F214-4A93-9B52-6B9939BAF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2348880"/>
            <a:ext cx="4392488" cy="15889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www.ovic.vic.gov.au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1300 006 842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bg1"/>
                </a:solidFill>
              </a:rPr>
              <a:t>Twitter: @OVIC_AU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6360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0EDDA-E4A8-4819-A39D-64567700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7" y="620688"/>
            <a:ext cx="4614367" cy="555215"/>
          </a:xfrm>
        </p:spPr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Outline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744AB-EE84-440C-A59C-459F5805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38066"/>
            <a:ext cx="9073008" cy="4539206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100" dirty="0"/>
              <a:t> </a:t>
            </a:r>
            <a:br>
              <a:rPr lang="en-US" dirty="0"/>
            </a:br>
            <a:r>
              <a:rPr lang="en-US" dirty="0"/>
              <a:t>Information rights and oversight mechanisms in Victoria</a:t>
            </a:r>
          </a:p>
          <a:p>
            <a:pPr>
              <a:spcAft>
                <a:spcPts val="600"/>
              </a:spcAft>
            </a:pPr>
            <a:r>
              <a:rPr lang="en-AU" dirty="0"/>
              <a:t>The power and value of data</a:t>
            </a:r>
          </a:p>
          <a:p>
            <a:pPr>
              <a:spcAft>
                <a:spcPts val="600"/>
              </a:spcAft>
            </a:pPr>
            <a:r>
              <a:rPr lang="en-AU" dirty="0"/>
              <a:t>Data sharing: Risks and benefits</a:t>
            </a:r>
          </a:p>
          <a:p>
            <a:pPr>
              <a:spcAft>
                <a:spcPts val="600"/>
              </a:spcAft>
            </a:pPr>
            <a:r>
              <a:rPr lang="en-AU" dirty="0"/>
              <a:t>Guidance for undertaking surveillance</a:t>
            </a:r>
          </a:p>
          <a:p>
            <a:pPr>
              <a:spcAft>
                <a:spcPts val="600"/>
              </a:spcAft>
            </a:pPr>
            <a:r>
              <a:rPr lang="en-AU" dirty="0"/>
              <a:t>What have we learned from the pandemic?</a:t>
            </a:r>
          </a:p>
          <a:p>
            <a:pPr>
              <a:spcAft>
                <a:spcPts val="600"/>
              </a:spcAft>
            </a:pPr>
            <a:r>
              <a:rPr lang="en-AU" dirty="0"/>
              <a:t>Regulatory priorities: Where OVIC is focussing its efforts</a:t>
            </a:r>
          </a:p>
          <a:p>
            <a:pPr>
              <a:spcAft>
                <a:spcPts val="600"/>
              </a:spcAft>
            </a:pPr>
            <a:r>
              <a:rPr lang="en-AU" dirty="0"/>
              <a:t>What does the future hold?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2E6A94-30DD-4BAB-AB6A-12A627200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9497" y="206525"/>
            <a:ext cx="9073008" cy="252000"/>
          </a:xfrm>
        </p:spPr>
        <p:txBody>
          <a:bodyPr/>
          <a:lstStyle/>
          <a:p>
            <a:r>
              <a:rPr lang="en-AU" dirty="0"/>
              <a:t>University of Melbourne: August 2022</a:t>
            </a:r>
          </a:p>
        </p:txBody>
      </p:sp>
    </p:spTree>
    <p:extLst>
      <p:ext uri="{BB962C8B-B14F-4D97-AF65-F5344CB8AC3E}">
        <p14:creationId xmlns:p14="http://schemas.microsoft.com/office/powerpoint/2010/main" val="39269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744AB-EE84-440C-A59C-459F5805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38066"/>
            <a:ext cx="9073008" cy="4539206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100" dirty="0"/>
              <a:t> </a:t>
            </a:r>
            <a:br>
              <a:rPr lang="en-US" dirty="0"/>
            </a:br>
            <a:r>
              <a:rPr lang="en-US" i="1" dirty="0"/>
              <a:t>Privacy and Date Protection Act 2014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i="1" dirty="0"/>
              <a:t>Freedom of Information Act 1982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Office of the Victorian Information Commissioner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Freedom of Information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Privacy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Information Security (“data protection”)</a:t>
            </a:r>
          </a:p>
          <a:p>
            <a:pPr>
              <a:spcAft>
                <a:spcPts val="2400"/>
              </a:spcAft>
            </a:pPr>
            <a:r>
              <a:rPr lang="en-US" dirty="0"/>
              <a:t>A combination of proactive and reactive regulatory action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2E6A94-30DD-4BAB-AB6A-12A627200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9497" y="206525"/>
            <a:ext cx="9073008" cy="252000"/>
          </a:xfrm>
        </p:spPr>
        <p:txBody>
          <a:bodyPr/>
          <a:lstStyle/>
          <a:p>
            <a:r>
              <a:rPr lang="en-AU" dirty="0"/>
              <a:t>University of Melbourne: August 2022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F8040D-E733-0B21-15B6-73B1AE2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64" y="620688"/>
            <a:ext cx="9957344" cy="555215"/>
          </a:xfrm>
        </p:spPr>
        <p:txBody>
          <a:bodyPr/>
          <a:lstStyle/>
          <a:p>
            <a:r>
              <a:rPr lang="en-AU" dirty="0"/>
              <a:t>Information Rights and Oversight Mechanisms in Victoria</a:t>
            </a:r>
          </a:p>
        </p:txBody>
      </p:sp>
    </p:spTree>
    <p:extLst>
      <p:ext uri="{BB962C8B-B14F-4D97-AF65-F5344CB8AC3E}">
        <p14:creationId xmlns:p14="http://schemas.microsoft.com/office/powerpoint/2010/main" val="171828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0EDDA-E4A8-4819-A39D-64567700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The power and value of data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547360-E54D-4E52-828E-1F8035BC9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University of Melbourne: August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5BB8E2-CB18-403D-B6FD-5440FB101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66" y="3023889"/>
            <a:ext cx="5315692" cy="11907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2B6764-C0CC-4401-96BA-70E3E93F2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324" y="4330173"/>
            <a:ext cx="5171676" cy="7333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65DE90-F0E8-40EF-9697-3B5E4D0AB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352" y="1442227"/>
            <a:ext cx="4752218" cy="605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69BBE4-3FE3-8FF8-2EE0-12CB2DE98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2174971"/>
            <a:ext cx="4440538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DAAE9-4ABC-8BE9-DFD1-1CB790CDF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387" y="5415773"/>
            <a:ext cx="5991225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617D5-F9A6-CFF4-1976-574262AE9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480" y="2230749"/>
            <a:ext cx="552450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95B43E-64FE-CA45-E697-C1E6C65D3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408" y="1330123"/>
            <a:ext cx="5153339" cy="660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E47BA3-7E72-4CDB-49BB-551A61BF11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85" y="4260808"/>
            <a:ext cx="6408712" cy="7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A16C4D-53EE-B890-DF0B-E7DDAB8B9DBB}"/>
              </a:ext>
            </a:extLst>
          </p:cNvPr>
          <p:cNvSpPr/>
          <p:nvPr/>
        </p:nvSpPr>
        <p:spPr>
          <a:xfrm>
            <a:off x="0" y="5965449"/>
            <a:ext cx="12192000" cy="892551"/>
          </a:xfrm>
          <a:prstGeom prst="rect">
            <a:avLst/>
          </a:prstGeom>
          <a:solidFill>
            <a:srgbClr val="430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, vector graphics, gear&#10;&#10;Description automatically generated">
            <a:extLst>
              <a:ext uri="{FF2B5EF4-FFF2-40B4-BE49-F238E27FC236}">
                <a16:creationId xmlns:a16="http://schemas.microsoft.com/office/drawing/2014/main" id="{31D3E80D-5A01-2772-BAF0-9FD15EE05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" y="6160489"/>
            <a:ext cx="1167034" cy="514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2D47B4-5794-6B40-6AA0-A728330CEDE2}"/>
              </a:ext>
            </a:extLst>
          </p:cNvPr>
          <p:cNvSpPr txBox="1"/>
          <p:nvPr/>
        </p:nvSpPr>
        <p:spPr>
          <a:xfrm>
            <a:off x="243190" y="237221"/>
            <a:ext cx="1024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4300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Victorian Protective Data Security Framework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AF709-8BA2-0DA9-B70E-9DE893475B4B}"/>
              </a:ext>
            </a:extLst>
          </p:cNvPr>
          <p:cNvSpPr txBox="1"/>
          <p:nvPr/>
        </p:nvSpPr>
        <p:spPr>
          <a:xfrm>
            <a:off x="6096000" y="2239560"/>
            <a:ext cx="55018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Framework has been developed to monitor and assure the security of Victorian public sector information.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do this, OVIC monitors and measures VPS organisations’: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of the Standards; and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with the PDP Act.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DDF9F-F566-1D6B-3B83-BBEE991E79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6" t="1336" r="2472" b="2336"/>
          <a:stretch/>
        </p:blipFill>
        <p:spPr>
          <a:xfrm>
            <a:off x="594143" y="1706975"/>
            <a:ext cx="4824109" cy="2903996"/>
          </a:xfrm>
          <a:prstGeom prst="rect">
            <a:avLst/>
          </a:prstGeom>
          <a:solidFill>
            <a:srgbClr val="2E3192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75281D-F00B-5AB8-706E-764A73167747}"/>
              </a:ext>
            </a:extLst>
          </p:cNvPr>
          <p:cNvSpPr txBox="1"/>
          <p:nvPr/>
        </p:nvSpPr>
        <p:spPr>
          <a:xfrm>
            <a:off x="2589544" y="3368964"/>
            <a:ext cx="800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(Part 4)</a:t>
            </a:r>
          </a:p>
        </p:txBody>
      </p:sp>
    </p:spTree>
    <p:extLst>
      <p:ext uri="{BB962C8B-B14F-4D97-AF65-F5344CB8AC3E}">
        <p14:creationId xmlns:p14="http://schemas.microsoft.com/office/powerpoint/2010/main" val="10697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A16C4D-53EE-B890-DF0B-E7DDAB8B9DBB}"/>
              </a:ext>
            </a:extLst>
          </p:cNvPr>
          <p:cNvSpPr/>
          <p:nvPr/>
        </p:nvSpPr>
        <p:spPr>
          <a:xfrm>
            <a:off x="0" y="5965449"/>
            <a:ext cx="12192000" cy="892551"/>
          </a:xfrm>
          <a:prstGeom prst="rect">
            <a:avLst/>
          </a:prstGeom>
          <a:solidFill>
            <a:srgbClr val="430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, vector graphics, gear&#10;&#10;Description automatically generated">
            <a:extLst>
              <a:ext uri="{FF2B5EF4-FFF2-40B4-BE49-F238E27FC236}">
                <a16:creationId xmlns:a16="http://schemas.microsoft.com/office/drawing/2014/main" id="{31D3E80D-5A01-2772-BAF0-9FD15EE05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" y="6160489"/>
            <a:ext cx="1167034" cy="514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2D47B4-5794-6B40-6AA0-A728330CEDE2}"/>
              </a:ext>
            </a:extLst>
          </p:cNvPr>
          <p:cNvSpPr txBox="1"/>
          <p:nvPr/>
        </p:nvSpPr>
        <p:spPr>
          <a:xfrm>
            <a:off x="243190" y="237221"/>
            <a:ext cx="947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4300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VPDSS: A holistic approach to information safety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1FFC3-6F36-8FC5-00ED-6073493AF7E9}"/>
              </a:ext>
            </a:extLst>
          </p:cNvPr>
          <p:cNvSpPr txBox="1"/>
          <p:nvPr/>
        </p:nvSpPr>
        <p:spPr>
          <a:xfrm>
            <a:off x="243191" y="821995"/>
            <a:ext cx="10248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Victorian Protective Data Security Standards  (VPDSS) cover all aspects of the business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BEF7E1-3E39-F951-AC57-F49F623EB49D}"/>
              </a:ext>
            </a:extLst>
          </p:cNvPr>
          <p:cNvGrpSpPr/>
          <p:nvPr/>
        </p:nvGrpSpPr>
        <p:grpSpPr>
          <a:xfrm>
            <a:off x="3908346" y="1565516"/>
            <a:ext cx="3886202" cy="3907660"/>
            <a:chOff x="-6858000" y="1273940"/>
            <a:chExt cx="5600699" cy="55840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E6CF5AF-A107-094B-811A-60ED0319F380}"/>
                </a:ext>
              </a:extLst>
            </p:cNvPr>
            <p:cNvSpPr/>
            <p:nvPr/>
          </p:nvSpPr>
          <p:spPr>
            <a:xfrm>
              <a:off x="-6858000" y="1273940"/>
              <a:ext cx="5600699" cy="5584060"/>
            </a:xfrm>
            <a:prstGeom prst="ellipse">
              <a:avLst/>
            </a:prstGeom>
            <a:solidFill>
              <a:srgbClr val="00A7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7D6600-9B42-B113-1B90-88FFDEE3C4B8}"/>
                </a:ext>
              </a:extLst>
            </p:cNvPr>
            <p:cNvGrpSpPr/>
            <p:nvPr/>
          </p:nvGrpSpPr>
          <p:grpSpPr>
            <a:xfrm>
              <a:off x="-6335078" y="1776423"/>
              <a:ext cx="4551680" cy="4553934"/>
              <a:chOff x="12411049" y="1369184"/>
              <a:chExt cx="4551680" cy="455393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7A4BC18-DEFA-5F0C-E2D9-9F8D9E66F2A5}"/>
                  </a:ext>
                </a:extLst>
              </p:cNvPr>
              <p:cNvGrpSpPr/>
              <p:nvPr/>
            </p:nvGrpSpPr>
            <p:grpSpPr>
              <a:xfrm>
                <a:off x="12411049" y="1369184"/>
                <a:ext cx="4551680" cy="4553934"/>
                <a:chOff x="3724249" y="1246815"/>
                <a:chExt cx="4551680" cy="4553934"/>
              </a:xfrm>
            </p:grpSpPr>
            <p:sp>
              <p:nvSpPr>
                <p:cNvPr id="23" name="Freeform: Shape 17">
                  <a:extLst>
                    <a:ext uri="{FF2B5EF4-FFF2-40B4-BE49-F238E27FC236}">
                      <a16:creationId xmlns:a16="http://schemas.microsoft.com/office/drawing/2014/main" id="{56D41071-8941-6977-3426-186C3F4B7F48}"/>
                    </a:ext>
                  </a:extLst>
                </p:cNvPr>
                <p:cNvSpPr/>
                <p:nvPr/>
              </p:nvSpPr>
              <p:spPr>
                <a:xfrm>
                  <a:off x="3724249" y="1246815"/>
                  <a:ext cx="4551680" cy="4551680"/>
                </a:xfrm>
                <a:custGeom>
                  <a:avLst/>
                  <a:gdLst>
                    <a:gd name="connsiteX0" fmla="*/ 2275840 w 4551680"/>
                    <a:gd name="connsiteY0" fmla="*/ 0 h 4551680"/>
                    <a:gd name="connsiteX1" fmla="*/ 4551680 w 4551680"/>
                    <a:gd name="connsiteY1" fmla="*/ 2275840 h 4551680"/>
                    <a:gd name="connsiteX2" fmla="*/ 2275840 w 4551680"/>
                    <a:gd name="connsiteY2" fmla="*/ 2275840 h 4551680"/>
                    <a:gd name="connsiteX3" fmla="*/ 2275840 w 4551680"/>
                    <a:gd name="connsiteY3" fmla="*/ 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51680" h="4551680">
                      <a:moveTo>
                        <a:pt x="2275840" y="0"/>
                      </a:moveTo>
                      <a:cubicBezTo>
                        <a:pt x="3532752" y="0"/>
                        <a:pt x="4551680" y="1018928"/>
                        <a:pt x="4551680" y="2275840"/>
                      </a:cubicBezTo>
                      <a:lnTo>
                        <a:pt x="2275840" y="2275840"/>
                      </a:lnTo>
                      <a:lnTo>
                        <a:pt x="2275840" y="0"/>
                      </a:lnTo>
                      <a:close/>
                    </a:path>
                  </a:pathLst>
                </a:custGeom>
                <a:solidFill>
                  <a:srgbClr val="E5007D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95169" tIns="909370" rIns="611345" bIns="2422264" numCol="1" spcCol="1270" anchor="ctr" anchorCtr="0">
                  <a:noAutofit/>
                </a:bodyPr>
                <a:lstStyle/>
                <a:p>
                  <a:pPr marL="0" marR="0" lvl="0" indent="0" algn="ctr" defTabSz="23558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5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18">
                  <a:extLst>
                    <a:ext uri="{FF2B5EF4-FFF2-40B4-BE49-F238E27FC236}">
                      <a16:creationId xmlns:a16="http://schemas.microsoft.com/office/drawing/2014/main" id="{A78257E6-8C0D-E825-6A4D-E70A77A77E6B}"/>
                    </a:ext>
                  </a:extLst>
                </p:cNvPr>
                <p:cNvSpPr/>
                <p:nvPr/>
              </p:nvSpPr>
              <p:spPr>
                <a:xfrm>
                  <a:off x="3724249" y="1249069"/>
                  <a:ext cx="4551680" cy="4551680"/>
                </a:xfrm>
                <a:custGeom>
                  <a:avLst/>
                  <a:gdLst>
                    <a:gd name="connsiteX0" fmla="*/ 4551680 w 4551680"/>
                    <a:gd name="connsiteY0" fmla="*/ 2275840 h 4551680"/>
                    <a:gd name="connsiteX1" fmla="*/ 2275840 w 4551680"/>
                    <a:gd name="connsiteY1" fmla="*/ 4551680 h 4551680"/>
                    <a:gd name="connsiteX2" fmla="*/ 2275840 w 4551680"/>
                    <a:gd name="connsiteY2" fmla="*/ 2275840 h 4551680"/>
                    <a:gd name="connsiteX3" fmla="*/ 4551680 w 4551680"/>
                    <a:gd name="connsiteY3" fmla="*/ 227584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51680" h="4551680">
                      <a:moveTo>
                        <a:pt x="4551680" y="2275840"/>
                      </a:moveTo>
                      <a:cubicBezTo>
                        <a:pt x="4551680" y="3532752"/>
                        <a:pt x="3532752" y="4551680"/>
                        <a:pt x="2275840" y="4551680"/>
                      </a:cubicBezTo>
                      <a:lnTo>
                        <a:pt x="2275840" y="2275840"/>
                      </a:lnTo>
                      <a:lnTo>
                        <a:pt x="4551680" y="2275840"/>
                      </a:lnTo>
                      <a:close/>
                    </a:path>
                  </a:pathLst>
                </a:custGeom>
                <a:solidFill>
                  <a:srgbClr val="B23C98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24430" tIns="2424430" rIns="582084" bIns="907204" numCol="1" spcCol="1270" anchor="ctr" anchorCtr="0">
                  <a:noAutofit/>
                </a:bodyPr>
                <a:lstStyle/>
                <a:p>
                  <a:pPr marL="0" marR="0" lvl="0" indent="0" algn="ctr" defTabSz="23558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5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19">
                  <a:extLst>
                    <a:ext uri="{FF2B5EF4-FFF2-40B4-BE49-F238E27FC236}">
                      <a16:creationId xmlns:a16="http://schemas.microsoft.com/office/drawing/2014/main" id="{43914DCC-9F1B-C6BF-09A5-D35986D12182}"/>
                    </a:ext>
                  </a:extLst>
                </p:cNvPr>
                <p:cNvSpPr/>
                <p:nvPr/>
              </p:nvSpPr>
              <p:spPr>
                <a:xfrm>
                  <a:off x="3724249" y="1249069"/>
                  <a:ext cx="4551680" cy="4551680"/>
                </a:xfrm>
                <a:custGeom>
                  <a:avLst/>
                  <a:gdLst>
                    <a:gd name="connsiteX0" fmla="*/ 2275840 w 4551680"/>
                    <a:gd name="connsiteY0" fmla="*/ 4551680 h 4551680"/>
                    <a:gd name="connsiteX1" fmla="*/ 0 w 4551680"/>
                    <a:gd name="connsiteY1" fmla="*/ 2275840 h 4551680"/>
                    <a:gd name="connsiteX2" fmla="*/ 2275840 w 4551680"/>
                    <a:gd name="connsiteY2" fmla="*/ 2275840 h 4551680"/>
                    <a:gd name="connsiteX3" fmla="*/ 2275840 w 4551680"/>
                    <a:gd name="connsiteY3" fmla="*/ 455168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51680" h="4551680">
                      <a:moveTo>
                        <a:pt x="2275840" y="4551680"/>
                      </a:moveTo>
                      <a:cubicBezTo>
                        <a:pt x="1018928" y="4551680"/>
                        <a:pt x="0" y="3532752"/>
                        <a:pt x="0" y="2275840"/>
                      </a:cubicBezTo>
                      <a:lnTo>
                        <a:pt x="2275840" y="2275840"/>
                      </a:lnTo>
                      <a:lnTo>
                        <a:pt x="2275840" y="4551680"/>
                      </a:lnTo>
                      <a:close/>
                    </a:path>
                  </a:pathLst>
                </a:custGeom>
                <a:solidFill>
                  <a:srgbClr val="85389C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82083" tIns="2424430" rIns="2424431" bIns="907204" numCol="1" spcCol="1270" anchor="ctr" anchorCtr="0">
                  <a:noAutofit/>
                </a:bodyPr>
                <a:lstStyle/>
                <a:p>
                  <a:pPr marL="0" marR="0" lvl="0" indent="0" algn="ctr" defTabSz="23558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5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0">
                  <a:extLst>
                    <a:ext uri="{FF2B5EF4-FFF2-40B4-BE49-F238E27FC236}">
                      <a16:creationId xmlns:a16="http://schemas.microsoft.com/office/drawing/2014/main" id="{A7B5CC01-C074-CAE1-9AFE-19B91C42457F}"/>
                    </a:ext>
                  </a:extLst>
                </p:cNvPr>
                <p:cNvSpPr/>
                <p:nvPr/>
              </p:nvSpPr>
              <p:spPr>
                <a:xfrm>
                  <a:off x="3724249" y="1249069"/>
                  <a:ext cx="4551680" cy="4551680"/>
                </a:xfrm>
                <a:custGeom>
                  <a:avLst/>
                  <a:gdLst>
                    <a:gd name="connsiteX0" fmla="*/ 0 w 4551680"/>
                    <a:gd name="connsiteY0" fmla="*/ 2275840 h 4551680"/>
                    <a:gd name="connsiteX1" fmla="*/ 2275840 w 4551680"/>
                    <a:gd name="connsiteY1" fmla="*/ 0 h 4551680"/>
                    <a:gd name="connsiteX2" fmla="*/ 2275840 w 4551680"/>
                    <a:gd name="connsiteY2" fmla="*/ 2275840 h 4551680"/>
                    <a:gd name="connsiteX3" fmla="*/ 0 w 4551680"/>
                    <a:gd name="connsiteY3" fmla="*/ 227584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51680" h="4551680">
                      <a:moveTo>
                        <a:pt x="0" y="2275840"/>
                      </a:moveTo>
                      <a:cubicBezTo>
                        <a:pt x="0" y="1018928"/>
                        <a:pt x="1018928" y="0"/>
                        <a:pt x="2275840" y="0"/>
                      </a:cubicBezTo>
                      <a:lnTo>
                        <a:pt x="2275840" y="2275840"/>
                      </a:lnTo>
                      <a:lnTo>
                        <a:pt x="0" y="2275840"/>
                      </a:lnTo>
                      <a:close/>
                    </a:path>
                  </a:pathLst>
                </a:custGeom>
                <a:solidFill>
                  <a:srgbClr val="43059C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97323" tIns="922444" rIns="2439671" bIns="2439670" numCol="1" spcCol="1270" anchor="ctr" anchorCtr="0">
                  <a:noAutofit/>
                </a:bodyPr>
                <a:lstStyle/>
                <a:p>
                  <a:pPr marL="0" marR="0" lvl="0" indent="0" algn="ctr" defTabSz="28892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C58FEB0-6D60-B70F-60B4-93DEF4F41CDA}"/>
                  </a:ext>
                </a:extLst>
              </p:cNvPr>
              <p:cNvSpPr/>
              <p:nvPr/>
            </p:nvSpPr>
            <p:spPr>
              <a:xfrm>
                <a:off x="14398889" y="2163818"/>
                <a:ext cx="576000" cy="576000"/>
              </a:xfrm>
              <a:prstGeom prst="ellipse">
                <a:avLst/>
              </a:prstGeom>
              <a:solidFill>
                <a:srgbClr val="430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1403265-4F60-2BEA-DD07-FB69A5D66B0C}"/>
                  </a:ext>
                </a:extLst>
              </p:cNvPr>
              <p:cNvSpPr/>
              <p:nvPr/>
            </p:nvSpPr>
            <p:spPr>
              <a:xfrm>
                <a:off x="15637139" y="3357024"/>
                <a:ext cx="576000" cy="576000"/>
              </a:xfrm>
              <a:prstGeom prst="ellipse">
                <a:avLst/>
              </a:prstGeom>
              <a:solidFill>
                <a:srgbClr val="E50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2DF9C7-7333-1303-1AAB-4C5FCE35FCEA}"/>
                  </a:ext>
                </a:extLst>
              </p:cNvPr>
              <p:cNvSpPr/>
              <p:nvPr/>
            </p:nvSpPr>
            <p:spPr>
              <a:xfrm>
                <a:off x="13160094" y="3377206"/>
                <a:ext cx="576000" cy="576000"/>
              </a:xfrm>
              <a:prstGeom prst="ellipse">
                <a:avLst/>
              </a:prstGeom>
              <a:solidFill>
                <a:srgbClr val="8538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F4F1C11-A2C3-448F-0F6F-437410322359}"/>
                  </a:ext>
                </a:extLst>
              </p:cNvPr>
              <p:cNvSpPr/>
              <p:nvPr/>
            </p:nvSpPr>
            <p:spPr>
              <a:xfrm>
                <a:off x="14398889" y="4600821"/>
                <a:ext cx="576000" cy="576000"/>
              </a:xfrm>
              <a:prstGeom prst="ellipse">
                <a:avLst/>
              </a:prstGeom>
              <a:solidFill>
                <a:srgbClr val="B23C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Graphic 18" descr="Open folder with solid fill">
                <a:extLst>
                  <a:ext uri="{FF2B5EF4-FFF2-40B4-BE49-F238E27FC236}">
                    <a16:creationId xmlns:a16="http://schemas.microsoft.com/office/drawing/2014/main" id="{AB080544-81F8-5505-E453-9BC5618A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251888" y="21985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0" name="Graphic 19" descr="User with solid fill">
                <a:extLst>
                  <a:ext uri="{FF2B5EF4-FFF2-40B4-BE49-F238E27FC236}">
                    <a16:creationId xmlns:a16="http://schemas.microsoft.com/office/drawing/2014/main" id="{128BE93D-0B99-1F99-17A0-DB4202758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298739" y="220164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phic 20" descr="Monitor with solid fill">
                <a:extLst>
                  <a:ext uri="{FF2B5EF4-FFF2-40B4-BE49-F238E27FC236}">
                    <a16:creationId xmlns:a16="http://schemas.microsoft.com/office/drawing/2014/main" id="{776D404D-CB06-1F0D-0344-F487CB297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20929" y="41709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Graphic 21" descr="Safe with solid fill">
                <a:extLst>
                  <a:ext uri="{FF2B5EF4-FFF2-40B4-BE49-F238E27FC236}">
                    <a16:creationId xmlns:a16="http://schemas.microsoft.com/office/drawing/2014/main" id="{DBEA216C-DCDD-5B23-9E33-4CB832245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179144" y="414362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C26AF9-6A32-8D54-9359-D84A8B0B21F5}"/>
                </a:ext>
              </a:extLst>
            </p:cNvPr>
            <p:cNvSpPr/>
            <p:nvPr/>
          </p:nvSpPr>
          <p:spPr>
            <a:xfrm>
              <a:off x="-5468398" y="5703182"/>
              <a:ext cx="2818320" cy="923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9883463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GOVERNANCE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912593A-C437-3D3B-9521-C6427D83987F}"/>
              </a:ext>
            </a:extLst>
          </p:cNvPr>
          <p:cNvSpPr/>
          <p:nvPr/>
        </p:nvSpPr>
        <p:spPr>
          <a:xfrm>
            <a:off x="7804070" y="2400198"/>
            <a:ext cx="22180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50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PERSONNEL SECURITY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E500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6A1260-74C5-B40C-FCE9-BB6CABA64AD8}"/>
              </a:ext>
            </a:extLst>
          </p:cNvPr>
          <p:cNvSpPr/>
          <p:nvPr/>
        </p:nvSpPr>
        <p:spPr>
          <a:xfrm>
            <a:off x="8050207" y="4418826"/>
            <a:ext cx="196650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23C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 SECURITY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B23C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34018E-785C-0E84-4AF6-6B6EF8AA8783}"/>
              </a:ext>
            </a:extLst>
          </p:cNvPr>
          <p:cNvSpPr/>
          <p:nvPr/>
        </p:nvSpPr>
        <p:spPr>
          <a:xfrm>
            <a:off x="1581404" y="2392191"/>
            <a:ext cx="232694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305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SECURITY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305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E660CE-091F-8B9B-450D-0B02A83BC98C}"/>
              </a:ext>
            </a:extLst>
          </p:cNvPr>
          <p:cNvSpPr/>
          <p:nvPr/>
        </p:nvSpPr>
        <p:spPr>
          <a:xfrm>
            <a:off x="1595351" y="4394563"/>
            <a:ext cx="218667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538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SECURITY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B3FEA5-8324-981B-12B0-9E453C6F1619}"/>
              </a:ext>
            </a:extLst>
          </p:cNvPr>
          <p:cNvCxnSpPr/>
          <p:nvPr/>
        </p:nvCxnSpPr>
        <p:spPr>
          <a:xfrm>
            <a:off x="1546147" y="2674763"/>
            <a:ext cx="3114292" cy="0"/>
          </a:xfrm>
          <a:prstGeom prst="line">
            <a:avLst/>
          </a:prstGeom>
          <a:ln w="22225">
            <a:solidFill>
              <a:srgbClr val="4305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808510-4713-90D1-EFD8-E58779636DE6}"/>
              </a:ext>
            </a:extLst>
          </p:cNvPr>
          <p:cNvCxnSpPr/>
          <p:nvPr/>
        </p:nvCxnSpPr>
        <p:spPr>
          <a:xfrm>
            <a:off x="6924774" y="2674763"/>
            <a:ext cx="3114292" cy="0"/>
          </a:xfrm>
          <a:prstGeom prst="line">
            <a:avLst/>
          </a:prstGeom>
          <a:ln w="22225">
            <a:solidFill>
              <a:srgbClr val="E500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01AC3A-5714-0FF0-EB5F-BD289946DDE2}"/>
              </a:ext>
            </a:extLst>
          </p:cNvPr>
          <p:cNvCxnSpPr/>
          <p:nvPr/>
        </p:nvCxnSpPr>
        <p:spPr>
          <a:xfrm>
            <a:off x="6924774" y="4665048"/>
            <a:ext cx="3114292" cy="0"/>
          </a:xfrm>
          <a:prstGeom prst="line">
            <a:avLst/>
          </a:prstGeom>
          <a:ln w="22225">
            <a:solidFill>
              <a:srgbClr val="B23C9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45F8E6-A4AC-929A-93D5-05B975F3F582}"/>
              </a:ext>
            </a:extLst>
          </p:cNvPr>
          <p:cNvCxnSpPr/>
          <p:nvPr/>
        </p:nvCxnSpPr>
        <p:spPr>
          <a:xfrm>
            <a:off x="1546147" y="4665048"/>
            <a:ext cx="3276000" cy="0"/>
          </a:xfrm>
          <a:prstGeom prst="line">
            <a:avLst/>
          </a:prstGeom>
          <a:ln w="22225">
            <a:solidFill>
              <a:srgbClr val="8538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FEAAAB0-DE51-9D57-1B7C-A6BB25B2EBB0}"/>
              </a:ext>
            </a:extLst>
          </p:cNvPr>
          <p:cNvSpPr/>
          <p:nvPr/>
        </p:nvSpPr>
        <p:spPr>
          <a:xfrm>
            <a:off x="5426044" y="3113456"/>
            <a:ext cx="828000" cy="82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88FD37-5081-B218-8150-70EA98995310}"/>
              </a:ext>
            </a:extLst>
          </p:cNvPr>
          <p:cNvSpPr txBox="1"/>
          <p:nvPr/>
        </p:nvSpPr>
        <p:spPr>
          <a:xfrm>
            <a:off x="5300616" y="3400696"/>
            <a:ext cx="10994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72202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0EDDA-E4A8-4819-A39D-64567700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7" y="620688"/>
            <a:ext cx="4614367" cy="555215"/>
          </a:xfrm>
        </p:spPr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Data sharing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744AB-EE84-440C-A59C-459F5805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38066"/>
            <a:ext cx="9073008" cy="4539206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100" dirty="0"/>
              <a:t> </a:t>
            </a:r>
            <a:br>
              <a:rPr lang="en-US" dirty="0"/>
            </a:br>
            <a:r>
              <a:rPr lang="en-US" dirty="0"/>
              <a:t>Data sharing examples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Child Information Sharing Scheme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Family Violence Information Sharing Scheme</a:t>
            </a:r>
          </a:p>
          <a:p>
            <a:pPr>
              <a:spcAft>
                <a:spcPts val="600"/>
              </a:spcAft>
            </a:pPr>
            <a:r>
              <a:rPr lang="en-AU" dirty="0"/>
              <a:t>The risk of re-identification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Kevin Rudd was re-identified from a de-identified Medical Benefits Scheme and Pharmaceutical Benefits Scheme dataset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University of Melbourne academics re-identified themselves and several other individuals from a de-identified set of Myki ‘touch on’ / ’touch off’ data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2E6A94-30DD-4BAB-AB6A-12A627200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9497" y="206525"/>
            <a:ext cx="9073008" cy="252000"/>
          </a:xfrm>
        </p:spPr>
        <p:txBody>
          <a:bodyPr/>
          <a:lstStyle/>
          <a:p>
            <a:r>
              <a:rPr lang="en-AU" dirty="0"/>
              <a:t>University of Melbourne: August 2022</a:t>
            </a:r>
          </a:p>
        </p:txBody>
      </p:sp>
    </p:spTree>
    <p:extLst>
      <p:ext uri="{BB962C8B-B14F-4D97-AF65-F5344CB8AC3E}">
        <p14:creationId xmlns:p14="http://schemas.microsoft.com/office/powerpoint/2010/main" val="122008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0EDDA-E4A8-4819-A39D-64567700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Surveillance and facial recognition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547360-E54D-4E52-828E-1F8035BC9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University of Melbourne: August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9083C1-C670-4C32-B708-0BC060C2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81" y="2705737"/>
            <a:ext cx="4295992" cy="10853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9FFD6F-55A1-410F-9234-0077A2510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550858"/>
            <a:ext cx="4667877" cy="4816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DD125F-79FD-4B0B-AC73-68067CF88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2657938"/>
            <a:ext cx="4654786" cy="1085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35A1B2-6D41-4994-BA48-759D34401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497" y="3970742"/>
            <a:ext cx="9260162" cy="4468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F8D14D-A240-40BC-9E9D-284D10687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729" y="4872555"/>
            <a:ext cx="3282930" cy="5217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CF5D56-A1C6-485F-9E54-17A2725A4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149" y="4705095"/>
            <a:ext cx="6016193" cy="622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7F072-100A-1D99-7FEA-25FF4EFD4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9666" y="1847417"/>
            <a:ext cx="6334125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883CB7-8CC2-4E01-9E00-C6D5F1ABC7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656" y="5753442"/>
            <a:ext cx="55340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9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0EDDA-E4A8-4819-A39D-64567700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7" y="620688"/>
            <a:ext cx="8208911" cy="555215"/>
          </a:xfrm>
        </p:spPr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OVIC Guiding Principles for Surveillance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744AB-EE84-440C-A59C-459F5805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38066"/>
            <a:ext cx="9073008" cy="453920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100" dirty="0"/>
              <a:t> </a:t>
            </a:r>
            <a:br>
              <a:rPr lang="en-US" dirty="0"/>
            </a:br>
            <a:r>
              <a:rPr lang="en-US" dirty="0"/>
              <a:t>Principle 1: Legality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Principle 2: Legitimate aim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Principle 3: Necessity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Principle 4: Proportionality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Principle 5: Safeguards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Principle 6: Non-discrimination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Principle 7: Complaints and remedy</a:t>
            </a:r>
            <a:endParaRPr lang="en-AU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2E6A94-30DD-4BAB-AB6A-12A627200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9497" y="206525"/>
            <a:ext cx="9073008" cy="252000"/>
          </a:xfrm>
        </p:spPr>
        <p:txBody>
          <a:bodyPr/>
          <a:lstStyle/>
          <a:p>
            <a:r>
              <a:rPr lang="en-AU" dirty="0"/>
              <a:t>University of Melbourne: August 2022</a:t>
            </a:r>
          </a:p>
        </p:txBody>
      </p:sp>
    </p:spTree>
    <p:extLst>
      <p:ext uri="{BB962C8B-B14F-4D97-AF65-F5344CB8AC3E}">
        <p14:creationId xmlns:p14="http://schemas.microsoft.com/office/powerpoint/2010/main" val="14191052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VI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5007D"/>
      </a:accent1>
      <a:accent2>
        <a:srgbClr val="430098"/>
      </a:accent2>
      <a:accent3>
        <a:srgbClr val="C1B8AF"/>
      </a:accent3>
      <a:accent4>
        <a:srgbClr val="55565A"/>
      </a:accent4>
      <a:accent5>
        <a:srgbClr val="00567D"/>
      </a:accent5>
      <a:accent6>
        <a:srgbClr val="AC162C"/>
      </a:accent6>
      <a:hlink>
        <a:srgbClr val="0064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OVIC template powerpoint</Template>
  <TotalTime>832</TotalTime>
  <Words>549</Words>
  <Application>Microsoft Office PowerPoint</Application>
  <PresentationFormat>Widescreen</PresentationFormat>
  <Paragraphs>87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Office Theme</vt:lpstr>
      <vt:lpstr>Data use and protection: Key issues and future direction</vt:lpstr>
      <vt:lpstr>Outline </vt:lpstr>
      <vt:lpstr>Information Rights and Oversight Mechanisms in Victoria</vt:lpstr>
      <vt:lpstr>The power and value of data</vt:lpstr>
      <vt:lpstr>PowerPoint Presentation</vt:lpstr>
      <vt:lpstr>PowerPoint Presentation</vt:lpstr>
      <vt:lpstr>Data sharing</vt:lpstr>
      <vt:lpstr>Surveillance and facial recognition</vt:lpstr>
      <vt:lpstr>OVIC Guiding Principles for Surveillance</vt:lpstr>
      <vt:lpstr>What have we learned from the pandemic?</vt:lpstr>
      <vt:lpstr>Regulatory priorities: Where OVIC is focussing its efforts</vt:lpstr>
      <vt:lpstr>Some questions for the future</vt:lpstr>
      <vt:lpstr>Contact</vt:lpstr>
    </vt:vector>
  </TitlesOfParts>
  <Company>Victorian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Cooper</dc:creator>
  <cp:lastModifiedBy>Sven Bluemmel</cp:lastModifiedBy>
  <cp:revision>36</cp:revision>
  <cp:lastPrinted>2019-02-04T21:53:43Z</cp:lastPrinted>
  <dcterms:created xsi:type="dcterms:W3CDTF">2019-01-23T00:14:11Z</dcterms:created>
  <dcterms:modified xsi:type="dcterms:W3CDTF">2022-08-05T05:10:41Z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087998df-e71e-4e18-99ef-31a86b5843e4</vt:lpwstr>
  </property>
  <property fmtid="{D5CDD505-2E9C-101B-9397-08002B2CF9AE}" pid="3" name="PSPFClassification">
    <vt:lpwstr>Do Not Mark</vt:lpwstr>
  </property>
</Properties>
</file>