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58" r:id="rId4"/>
    <p:sldId id="687" r:id="rId5"/>
    <p:sldId id="692" r:id="rId6"/>
    <p:sldId id="688" r:id="rId7"/>
    <p:sldId id="693" r:id="rId8"/>
    <p:sldId id="702" r:id="rId9"/>
    <p:sldId id="699" r:id="rId10"/>
    <p:sldId id="700" r:id="rId11"/>
    <p:sldId id="694" r:id="rId12"/>
    <p:sldId id="691" r:id="rId13"/>
    <p:sldId id="695" r:id="rId14"/>
    <p:sldId id="696" r:id="rId15"/>
    <p:sldId id="701" r:id="rId16"/>
    <p:sldId id="69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0098"/>
    <a:srgbClr val="55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9" autoAdjust="0"/>
    <p:restoredTop sz="94673" autoAdjust="0"/>
  </p:normalViewPr>
  <p:slideViewPr>
    <p:cSldViewPr snapToObjects="1">
      <p:cViewPr varScale="1">
        <p:scale>
          <a:sx n="129" d="100"/>
          <a:sy n="129" d="100"/>
        </p:scale>
        <p:origin x="216" y="2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C3631-70AA-BE42-AB3C-89AE09367E0D}" type="doc">
      <dgm:prSet loTypeId="urn:microsoft.com/office/officeart/2005/8/layout/radial3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205212B0-34C7-594C-9676-3E597DD044E0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Trust</a:t>
          </a:r>
        </a:p>
      </dgm:t>
    </dgm:pt>
    <dgm:pt modelId="{6C542E45-643B-6B42-91DE-3AEF8A0F3E32}" type="parTrans" cxnId="{CF4AFADF-E1A8-9F41-AC8E-569753026C33}">
      <dgm:prSet/>
      <dgm:spPr/>
      <dgm:t>
        <a:bodyPr/>
        <a:lstStyle/>
        <a:p>
          <a:endParaRPr lang="en-GB"/>
        </a:p>
      </dgm:t>
    </dgm:pt>
    <dgm:pt modelId="{88393075-15D0-DB43-9F5B-DE44675F046F}" type="sibTrans" cxnId="{CF4AFADF-E1A8-9F41-AC8E-569753026C33}">
      <dgm:prSet/>
      <dgm:spPr/>
      <dgm:t>
        <a:bodyPr/>
        <a:lstStyle/>
        <a:p>
          <a:endParaRPr lang="en-GB"/>
        </a:p>
      </dgm:t>
    </dgm:pt>
    <dgm:pt modelId="{1745BC0B-8DFB-A24E-BB36-DCFBB65FDBE2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Respect</a:t>
          </a:r>
        </a:p>
      </dgm:t>
    </dgm:pt>
    <dgm:pt modelId="{47BE724D-18CD-AE40-BB98-1344EF8876B2}" type="parTrans" cxnId="{2A27569B-8398-A344-A3D5-30287581DB48}">
      <dgm:prSet/>
      <dgm:spPr/>
      <dgm:t>
        <a:bodyPr/>
        <a:lstStyle/>
        <a:p>
          <a:endParaRPr lang="en-GB"/>
        </a:p>
      </dgm:t>
    </dgm:pt>
    <dgm:pt modelId="{20E0986D-817B-5546-B3A0-ED110218960C}" type="sibTrans" cxnId="{2A27569B-8398-A344-A3D5-30287581DB48}">
      <dgm:prSet/>
      <dgm:spPr/>
      <dgm:t>
        <a:bodyPr/>
        <a:lstStyle/>
        <a:p>
          <a:endParaRPr lang="en-GB"/>
        </a:p>
      </dgm:t>
    </dgm:pt>
    <dgm:pt modelId="{98F0EB25-D8E2-D848-9601-3B497AD89421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Privacy</a:t>
          </a:r>
        </a:p>
      </dgm:t>
    </dgm:pt>
    <dgm:pt modelId="{85F526E4-D7F2-744B-8F1A-10D5C4D4BC66}" type="parTrans" cxnId="{495B5C86-733D-4748-A923-BFF789DCBCD8}">
      <dgm:prSet/>
      <dgm:spPr/>
      <dgm:t>
        <a:bodyPr/>
        <a:lstStyle/>
        <a:p>
          <a:endParaRPr lang="en-GB"/>
        </a:p>
      </dgm:t>
    </dgm:pt>
    <dgm:pt modelId="{020EFC53-01B3-4942-86F4-6FAFD02F5DCE}" type="sibTrans" cxnId="{495B5C86-733D-4748-A923-BFF789DCBCD8}">
      <dgm:prSet/>
      <dgm:spPr/>
      <dgm:t>
        <a:bodyPr/>
        <a:lstStyle/>
        <a:p>
          <a:endParaRPr lang="en-GB"/>
        </a:p>
      </dgm:t>
    </dgm:pt>
    <dgm:pt modelId="{99ACB363-74C4-054A-80F3-B806598404FC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Transparency</a:t>
          </a:r>
        </a:p>
      </dgm:t>
    </dgm:pt>
    <dgm:pt modelId="{35970DF2-7EB2-B640-A173-9C517AEC4F9F}" type="parTrans" cxnId="{3FB29648-435E-AA40-BEB0-E8A23BD913EC}">
      <dgm:prSet/>
      <dgm:spPr/>
      <dgm:t>
        <a:bodyPr/>
        <a:lstStyle/>
        <a:p>
          <a:endParaRPr lang="en-GB"/>
        </a:p>
      </dgm:t>
    </dgm:pt>
    <dgm:pt modelId="{165C6FC7-1188-0F46-994A-F7A3BFB18BC0}" type="sibTrans" cxnId="{3FB29648-435E-AA40-BEB0-E8A23BD913EC}">
      <dgm:prSet/>
      <dgm:spPr/>
      <dgm:t>
        <a:bodyPr/>
        <a:lstStyle/>
        <a:p>
          <a:endParaRPr lang="en-GB"/>
        </a:p>
      </dgm:t>
    </dgm:pt>
    <dgm:pt modelId="{1C01920A-C4D2-3C46-B992-B8D615B42BE5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Security</a:t>
          </a:r>
        </a:p>
      </dgm:t>
    </dgm:pt>
    <dgm:pt modelId="{627DDC03-E456-3940-A757-286DD225A19E}" type="parTrans" cxnId="{D96E4FE6-F865-884C-AF41-47311D688AA3}">
      <dgm:prSet/>
      <dgm:spPr/>
      <dgm:t>
        <a:bodyPr/>
        <a:lstStyle/>
        <a:p>
          <a:endParaRPr lang="en-GB"/>
        </a:p>
      </dgm:t>
    </dgm:pt>
    <dgm:pt modelId="{4863C0A1-021F-FA4E-82D2-2DAF5D4E9FF8}" type="sibTrans" cxnId="{D96E4FE6-F865-884C-AF41-47311D688AA3}">
      <dgm:prSet/>
      <dgm:spPr/>
      <dgm:t>
        <a:bodyPr/>
        <a:lstStyle/>
        <a:p>
          <a:endParaRPr lang="en-GB"/>
        </a:p>
      </dgm:t>
    </dgm:pt>
    <dgm:pt modelId="{3CCA3C19-38E2-AB43-928F-7D902783CED7}" type="pres">
      <dgm:prSet presAssocID="{093C3631-70AA-BE42-AB3C-89AE09367E0D}" presName="composite" presStyleCnt="0">
        <dgm:presLayoutVars>
          <dgm:chMax val="1"/>
          <dgm:dir/>
          <dgm:resizeHandles val="exact"/>
        </dgm:presLayoutVars>
      </dgm:prSet>
      <dgm:spPr/>
    </dgm:pt>
    <dgm:pt modelId="{7876EA8D-FC7D-6249-A850-BA665C60ABC6}" type="pres">
      <dgm:prSet presAssocID="{093C3631-70AA-BE42-AB3C-89AE09367E0D}" presName="radial" presStyleCnt="0">
        <dgm:presLayoutVars>
          <dgm:animLvl val="ctr"/>
        </dgm:presLayoutVars>
      </dgm:prSet>
      <dgm:spPr/>
    </dgm:pt>
    <dgm:pt modelId="{784EBC36-25B8-224E-99C4-852027A31776}" type="pres">
      <dgm:prSet presAssocID="{205212B0-34C7-594C-9676-3E597DD044E0}" presName="centerShape" presStyleLbl="vennNode1" presStyleIdx="0" presStyleCnt="5"/>
      <dgm:spPr/>
    </dgm:pt>
    <dgm:pt modelId="{76E07A3E-8E26-EC44-9FCA-D608C2B21950}" type="pres">
      <dgm:prSet presAssocID="{1745BC0B-8DFB-A24E-BB36-DCFBB65FDBE2}" presName="node" presStyleLbl="vennNode1" presStyleIdx="1" presStyleCnt="5">
        <dgm:presLayoutVars>
          <dgm:bulletEnabled val="1"/>
        </dgm:presLayoutVars>
      </dgm:prSet>
      <dgm:spPr/>
    </dgm:pt>
    <dgm:pt modelId="{0A9AFA6B-6851-E44A-8BFB-F0295FF16F86}" type="pres">
      <dgm:prSet presAssocID="{98F0EB25-D8E2-D848-9601-3B497AD89421}" presName="node" presStyleLbl="vennNode1" presStyleIdx="2" presStyleCnt="5">
        <dgm:presLayoutVars>
          <dgm:bulletEnabled val="1"/>
        </dgm:presLayoutVars>
      </dgm:prSet>
      <dgm:spPr/>
    </dgm:pt>
    <dgm:pt modelId="{D912ED31-9B2E-C942-92B6-39557B2FF73A}" type="pres">
      <dgm:prSet presAssocID="{99ACB363-74C4-054A-80F3-B806598404FC}" presName="node" presStyleLbl="vennNode1" presStyleIdx="3" presStyleCnt="5">
        <dgm:presLayoutVars>
          <dgm:bulletEnabled val="1"/>
        </dgm:presLayoutVars>
      </dgm:prSet>
      <dgm:spPr/>
    </dgm:pt>
    <dgm:pt modelId="{817ECC95-E334-4946-B3B3-500EFD506A5E}" type="pres">
      <dgm:prSet presAssocID="{1C01920A-C4D2-3C46-B992-B8D615B42BE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9FF27819-73AF-B749-8238-7BCEE6700FAC}" type="presOf" srcId="{99ACB363-74C4-054A-80F3-B806598404FC}" destId="{D912ED31-9B2E-C942-92B6-39557B2FF73A}" srcOrd="0" destOrd="0" presId="urn:microsoft.com/office/officeart/2005/8/layout/radial3"/>
    <dgm:cxn modelId="{3FB29648-435E-AA40-BEB0-E8A23BD913EC}" srcId="{205212B0-34C7-594C-9676-3E597DD044E0}" destId="{99ACB363-74C4-054A-80F3-B806598404FC}" srcOrd="2" destOrd="0" parTransId="{35970DF2-7EB2-B640-A173-9C517AEC4F9F}" sibTransId="{165C6FC7-1188-0F46-994A-F7A3BFB18BC0}"/>
    <dgm:cxn modelId="{93F50457-CAEE-3D45-9A94-DDE6CE447B77}" type="presOf" srcId="{205212B0-34C7-594C-9676-3E597DD044E0}" destId="{784EBC36-25B8-224E-99C4-852027A31776}" srcOrd="0" destOrd="0" presId="urn:microsoft.com/office/officeart/2005/8/layout/radial3"/>
    <dgm:cxn modelId="{E1499357-F8A6-B948-B46C-C1838E527B1A}" type="presOf" srcId="{98F0EB25-D8E2-D848-9601-3B497AD89421}" destId="{0A9AFA6B-6851-E44A-8BFB-F0295FF16F86}" srcOrd="0" destOrd="0" presId="urn:microsoft.com/office/officeart/2005/8/layout/radial3"/>
    <dgm:cxn modelId="{495B5C86-733D-4748-A923-BFF789DCBCD8}" srcId="{205212B0-34C7-594C-9676-3E597DD044E0}" destId="{98F0EB25-D8E2-D848-9601-3B497AD89421}" srcOrd="1" destOrd="0" parTransId="{85F526E4-D7F2-744B-8F1A-10D5C4D4BC66}" sibTransId="{020EFC53-01B3-4942-86F4-6FAFD02F5DCE}"/>
    <dgm:cxn modelId="{6614BC8B-862B-7D46-8934-45048484FE5A}" type="presOf" srcId="{1C01920A-C4D2-3C46-B992-B8D615B42BE5}" destId="{817ECC95-E334-4946-B3B3-500EFD506A5E}" srcOrd="0" destOrd="0" presId="urn:microsoft.com/office/officeart/2005/8/layout/radial3"/>
    <dgm:cxn modelId="{2A27569B-8398-A344-A3D5-30287581DB48}" srcId="{205212B0-34C7-594C-9676-3E597DD044E0}" destId="{1745BC0B-8DFB-A24E-BB36-DCFBB65FDBE2}" srcOrd="0" destOrd="0" parTransId="{47BE724D-18CD-AE40-BB98-1344EF8876B2}" sibTransId="{20E0986D-817B-5546-B3A0-ED110218960C}"/>
    <dgm:cxn modelId="{1D3E14A2-0FA9-A74E-B586-BE83C6BA3033}" type="presOf" srcId="{093C3631-70AA-BE42-AB3C-89AE09367E0D}" destId="{3CCA3C19-38E2-AB43-928F-7D902783CED7}" srcOrd="0" destOrd="0" presId="urn:microsoft.com/office/officeart/2005/8/layout/radial3"/>
    <dgm:cxn modelId="{A89CE3AF-C7BA-6E47-B3E4-2C3A4AF29F0E}" type="presOf" srcId="{1745BC0B-8DFB-A24E-BB36-DCFBB65FDBE2}" destId="{76E07A3E-8E26-EC44-9FCA-D608C2B21950}" srcOrd="0" destOrd="0" presId="urn:microsoft.com/office/officeart/2005/8/layout/radial3"/>
    <dgm:cxn modelId="{CF4AFADF-E1A8-9F41-AC8E-569753026C33}" srcId="{093C3631-70AA-BE42-AB3C-89AE09367E0D}" destId="{205212B0-34C7-594C-9676-3E597DD044E0}" srcOrd="0" destOrd="0" parTransId="{6C542E45-643B-6B42-91DE-3AEF8A0F3E32}" sibTransId="{88393075-15D0-DB43-9F5B-DE44675F046F}"/>
    <dgm:cxn modelId="{D96E4FE6-F865-884C-AF41-47311D688AA3}" srcId="{205212B0-34C7-594C-9676-3E597DD044E0}" destId="{1C01920A-C4D2-3C46-B992-B8D615B42BE5}" srcOrd="3" destOrd="0" parTransId="{627DDC03-E456-3940-A757-286DD225A19E}" sibTransId="{4863C0A1-021F-FA4E-82D2-2DAF5D4E9FF8}"/>
    <dgm:cxn modelId="{956F5F5B-E0BF-2B46-8853-B4068EB3C875}" type="presParOf" srcId="{3CCA3C19-38E2-AB43-928F-7D902783CED7}" destId="{7876EA8D-FC7D-6249-A850-BA665C60ABC6}" srcOrd="0" destOrd="0" presId="urn:microsoft.com/office/officeart/2005/8/layout/radial3"/>
    <dgm:cxn modelId="{28D5F2A0-C944-404D-9040-9E0B22286FD5}" type="presParOf" srcId="{7876EA8D-FC7D-6249-A850-BA665C60ABC6}" destId="{784EBC36-25B8-224E-99C4-852027A31776}" srcOrd="0" destOrd="0" presId="urn:microsoft.com/office/officeart/2005/8/layout/radial3"/>
    <dgm:cxn modelId="{EF3E2574-B6FB-E244-8BED-06D711A53449}" type="presParOf" srcId="{7876EA8D-FC7D-6249-A850-BA665C60ABC6}" destId="{76E07A3E-8E26-EC44-9FCA-D608C2B21950}" srcOrd="1" destOrd="0" presId="urn:microsoft.com/office/officeart/2005/8/layout/radial3"/>
    <dgm:cxn modelId="{7A7447A0-9723-7842-A7C6-4DCD613E9907}" type="presParOf" srcId="{7876EA8D-FC7D-6249-A850-BA665C60ABC6}" destId="{0A9AFA6B-6851-E44A-8BFB-F0295FF16F86}" srcOrd="2" destOrd="0" presId="urn:microsoft.com/office/officeart/2005/8/layout/radial3"/>
    <dgm:cxn modelId="{FD2C3C35-F0F8-A147-8877-415EE32936E7}" type="presParOf" srcId="{7876EA8D-FC7D-6249-A850-BA665C60ABC6}" destId="{D912ED31-9B2E-C942-92B6-39557B2FF73A}" srcOrd="3" destOrd="0" presId="urn:microsoft.com/office/officeart/2005/8/layout/radial3"/>
    <dgm:cxn modelId="{B453F57F-91F3-7645-83D4-7BD08B67CD3D}" type="presParOf" srcId="{7876EA8D-FC7D-6249-A850-BA665C60ABC6}" destId="{817ECC95-E334-4946-B3B3-500EFD506A5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EBC36-25B8-224E-99C4-852027A31776}">
      <dsp:nvSpPr>
        <dsp:cNvPr id="0" name=""/>
        <dsp:cNvSpPr/>
      </dsp:nvSpPr>
      <dsp:spPr>
        <a:xfrm>
          <a:off x="1807063" y="962909"/>
          <a:ext cx="2398826" cy="23988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>
              <a:solidFill>
                <a:schemeClr val="accent4"/>
              </a:solidFill>
            </a:rPr>
            <a:t>Trust</a:t>
          </a:r>
        </a:p>
      </dsp:txBody>
      <dsp:txXfrm>
        <a:off x="2158363" y="1314209"/>
        <a:ext cx="1696226" cy="1696226"/>
      </dsp:txXfrm>
    </dsp:sp>
    <dsp:sp modelId="{76E07A3E-8E26-EC44-9FCA-D608C2B21950}">
      <dsp:nvSpPr>
        <dsp:cNvPr id="0" name=""/>
        <dsp:cNvSpPr/>
      </dsp:nvSpPr>
      <dsp:spPr>
        <a:xfrm>
          <a:off x="2406770" y="428"/>
          <a:ext cx="1199413" cy="11994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accent4"/>
              </a:solidFill>
            </a:rPr>
            <a:t>Respect</a:t>
          </a:r>
        </a:p>
      </dsp:txBody>
      <dsp:txXfrm>
        <a:off x="2582420" y="176078"/>
        <a:ext cx="848113" cy="848113"/>
      </dsp:txXfrm>
    </dsp:sp>
    <dsp:sp modelId="{0A9AFA6B-6851-E44A-8BFB-F0295FF16F86}">
      <dsp:nvSpPr>
        <dsp:cNvPr id="0" name=""/>
        <dsp:cNvSpPr/>
      </dsp:nvSpPr>
      <dsp:spPr>
        <a:xfrm>
          <a:off x="3968958" y="1562615"/>
          <a:ext cx="1199413" cy="11994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accent4"/>
              </a:solidFill>
            </a:rPr>
            <a:t>Privacy</a:t>
          </a:r>
        </a:p>
      </dsp:txBody>
      <dsp:txXfrm>
        <a:off x="4144608" y="1738265"/>
        <a:ext cx="848113" cy="848113"/>
      </dsp:txXfrm>
    </dsp:sp>
    <dsp:sp modelId="{D912ED31-9B2E-C942-92B6-39557B2FF73A}">
      <dsp:nvSpPr>
        <dsp:cNvPr id="0" name=""/>
        <dsp:cNvSpPr/>
      </dsp:nvSpPr>
      <dsp:spPr>
        <a:xfrm>
          <a:off x="2406770" y="3124803"/>
          <a:ext cx="1199413" cy="11994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accent4"/>
              </a:solidFill>
            </a:rPr>
            <a:t>Transparency</a:t>
          </a:r>
        </a:p>
      </dsp:txBody>
      <dsp:txXfrm>
        <a:off x="2582420" y="3300453"/>
        <a:ext cx="848113" cy="848113"/>
      </dsp:txXfrm>
    </dsp:sp>
    <dsp:sp modelId="{817ECC95-E334-4946-B3B3-500EFD506A5E}">
      <dsp:nvSpPr>
        <dsp:cNvPr id="0" name=""/>
        <dsp:cNvSpPr/>
      </dsp:nvSpPr>
      <dsp:spPr>
        <a:xfrm>
          <a:off x="844582" y="1562615"/>
          <a:ext cx="1199413" cy="11994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accent4"/>
              </a:solidFill>
            </a:rPr>
            <a:t>Security</a:t>
          </a:r>
        </a:p>
      </dsp:txBody>
      <dsp:txXfrm>
        <a:off x="1020232" y="1738265"/>
        <a:ext cx="848113" cy="84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2B134-106B-4824-9B31-1BF063A3F5B3}" type="datetimeFigureOut">
              <a:rPr lang="en-AU" smtClean="0"/>
              <a:t>23/5/22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4B49D-750F-40DF-A8C7-C2948FC2FCF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25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475A-CE0B-4D41-A189-ED83F5950A7D}" type="datetimeFigureOut">
              <a:rPr lang="en-AU" smtClean="0"/>
              <a:t>23/5/22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ED7D-93BB-45B3-A0BC-954C87C9B4A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82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" b="29690"/>
          <a:stretch/>
        </p:blipFill>
        <p:spPr bwMode="auto">
          <a:xfrm>
            <a:off x="0" y="-179"/>
            <a:ext cx="12288688" cy="68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0313" y="5229200"/>
            <a:ext cx="5430872" cy="7289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540313" y="3429267"/>
            <a:ext cx="5430872" cy="1331526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73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19908" b="9780"/>
          <a:stretch/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496" y="3207789"/>
            <a:ext cx="4310262" cy="874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59496" y="602075"/>
            <a:ext cx="4310262" cy="2333037"/>
          </a:xfrm>
          <a:prstGeom prst="rect">
            <a:avLst/>
          </a:prstGeom>
        </p:spPr>
        <p:txBody>
          <a:bodyPr/>
          <a:lstStyle>
            <a:lvl1pPr marL="0" indent="0" algn="l">
              <a:defRPr sz="38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9041" y="5877272"/>
            <a:ext cx="1822663" cy="84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7" y="620688"/>
            <a:ext cx="9073008" cy="555215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4300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59497" y="1340768"/>
            <a:ext cx="9073008" cy="4464496"/>
          </a:xfrm>
          <a:prstGeom prst="rect">
            <a:avLst/>
          </a:prstGeom>
        </p:spPr>
        <p:txBody>
          <a:bodyPr lIns="0" r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spcBef>
                <a:spcPts val="600"/>
              </a:spcBef>
              <a:spcAft>
                <a:spcPts val="600"/>
              </a:spcAft>
              <a:buNone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00088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tabLst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59497" y="206525"/>
            <a:ext cx="9073008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3" descr="\\internal.vic.gov.au\DPC\HomeDirs1\vicum6x\Desktop\Untitled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472529"/>
            <a:ext cx="10974917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256240" y="6492973"/>
            <a:ext cx="32647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Freedom of Information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Privacy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900" kern="1200" dirty="0">
                <a:solidFill>
                  <a:srgbClr val="430098"/>
                </a:solidFill>
                <a:effectLst/>
                <a:latin typeface="+mn-lt"/>
                <a:ea typeface="Calibri"/>
                <a:cs typeface="Times New Roman"/>
              </a:rPr>
              <a:t>Data Protection</a:t>
            </a:r>
            <a:endParaRPr lang="en-AU" sz="900" kern="1200" dirty="0">
              <a:solidFill>
                <a:srgbClr val="430098"/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57702" y="220566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0DDE-27C1-4B52-BDDA-56CED60EAA6D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31630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72767" y="620688"/>
            <a:ext cx="4159737" cy="525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11264" y="620688"/>
            <a:ext cx="4562600" cy="555215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4300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21384" y="1340768"/>
            <a:ext cx="4562600" cy="453650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buNone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19088" indent="-319088"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60413" indent="-403225">
              <a:buFont typeface="Calibri" panose="020F0502020204030204" pitchFamily="34" charset="0"/>
              <a:buChar char="–"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>
              <a:buFont typeface="Arial" charset="0"/>
              <a:buChar char="•"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11495" y="175769"/>
            <a:ext cx="9021009" cy="25417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7" name="Picture 3" descr="\\internal.vic.gov.au\DPC\HomeDirs1\vicum6x\Desktop\Untitled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472529"/>
            <a:ext cx="10974917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303859" y="6492973"/>
            <a:ext cx="32647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Freedom of Information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Privacy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Data </a:t>
            </a:r>
            <a:r>
              <a:rPr lang="en-US" sz="900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Protection</a:t>
            </a:r>
            <a:endParaRPr lang="en-AU" sz="1050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57702" y="220566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0DDE-27C1-4B52-BDDA-56CED60EAA6D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1505483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953" y="535"/>
            <a:ext cx="12191047" cy="685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80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C3A4A7-9CCD-4B06-B473-F61AE6DFB5D3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592" y="6013593"/>
            <a:ext cx="1345048" cy="6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1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540313" y="5229200"/>
            <a:ext cx="4020183" cy="728929"/>
          </a:xfrm>
        </p:spPr>
        <p:txBody>
          <a:bodyPr/>
          <a:lstStyle/>
          <a:p>
            <a:r>
              <a:rPr lang="en-AU" dirty="0"/>
              <a:t>Sven </a:t>
            </a:r>
            <a:r>
              <a:rPr lang="en-AU" dirty="0" err="1"/>
              <a:t>Bluemmel</a:t>
            </a:r>
            <a:r>
              <a:rPr lang="en-AU" dirty="0"/>
              <a:t>, Victorian Information Commissioner</a:t>
            </a:r>
          </a:p>
          <a:p>
            <a:r>
              <a:rPr lang="en-AU" dirty="0"/>
              <a:t>26 May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0312" y="2924944"/>
            <a:ext cx="4020183" cy="1331526"/>
          </a:xfrm>
        </p:spPr>
        <p:txBody>
          <a:bodyPr/>
          <a:lstStyle/>
          <a:p>
            <a:r>
              <a:rPr lang="en-AU" dirty="0"/>
              <a:t>ISACA Annual General Meeting</a:t>
            </a:r>
          </a:p>
        </p:txBody>
      </p:sp>
    </p:spTree>
    <p:extLst>
      <p:ext uri="{BB962C8B-B14F-4D97-AF65-F5344CB8AC3E}">
        <p14:creationId xmlns:p14="http://schemas.microsoft.com/office/powerpoint/2010/main" val="129619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9A43-95B8-5907-594E-9CBDBBC3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Themes from the investigation’s recommendations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B1916B-6FDA-0889-B6F7-D9623E289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ISACA AGM 26 May 2022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69E1ED-244D-7EBA-E713-21161ADDE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Regularly check user access lists for systems and implement a procedure to periodically check the currency of user lists for a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Regularly provide both general and specific privacy and security training to staff according to their role and the types of information and systems they can access.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Use a risk-tiering framework for managing CSPs.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Simplify contractual frameworks and guidance materials for systems.</a:t>
            </a:r>
          </a:p>
        </p:txBody>
      </p:sp>
    </p:spTree>
    <p:extLst>
      <p:ext uri="{BB962C8B-B14F-4D97-AF65-F5344CB8AC3E}">
        <p14:creationId xmlns:p14="http://schemas.microsoft.com/office/powerpoint/2010/main" val="322399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997570-EBBE-2E3B-6A25-4CF8EF70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Artificial intelligence and facial recognition</a:t>
            </a:r>
          </a:p>
        </p:txBody>
      </p:sp>
    </p:spTree>
    <p:extLst>
      <p:ext uri="{BB962C8B-B14F-4D97-AF65-F5344CB8AC3E}">
        <p14:creationId xmlns:p14="http://schemas.microsoft.com/office/powerpoint/2010/main" val="260706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A175-36E6-5CDC-FE60-6F03DC8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425" y="2636912"/>
            <a:ext cx="9073008" cy="555215"/>
          </a:xfrm>
        </p:spPr>
        <p:txBody>
          <a:bodyPr/>
          <a:lstStyle/>
          <a:p>
            <a:pPr algn="ctr"/>
            <a:r>
              <a:rPr lang="en-US" dirty="0"/>
              <a:t>Just because you can, does not mean you should.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291A78-E17A-748E-E2E2-175D60AF5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ISACA AGM 26 May 2022</a:t>
            </a:r>
          </a:p>
        </p:txBody>
      </p:sp>
    </p:spTree>
    <p:extLst>
      <p:ext uri="{BB962C8B-B14F-4D97-AF65-F5344CB8AC3E}">
        <p14:creationId xmlns:p14="http://schemas.microsoft.com/office/powerpoint/2010/main" val="307149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ED56F-83EF-EC17-3110-0BBF05E5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Lessons learned from the pandemic</a:t>
            </a:r>
          </a:p>
        </p:txBody>
      </p:sp>
    </p:spTree>
    <p:extLst>
      <p:ext uri="{BB962C8B-B14F-4D97-AF65-F5344CB8AC3E}">
        <p14:creationId xmlns:p14="http://schemas.microsoft.com/office/powerpoint/2010/main" val="224017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5693-9A82-B7B1-0819-E03C43F1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Lessons learned from the pandemic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46B3BF-BB87-0DB7-A07D-2C045DE00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ISACA AGM 26 May 2022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A5EDB62-76D2-96F9-15B7-17AA05B90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340913"/>
              </p:ext>
            </p:extLst>
          </p:nvPr>
        </p:nvGraphicFramePr>
        <p:xfrm>
          <a:off x="3089523" y="1628800"/>
          <a:ext cx="6012954" cy="432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00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9E65831-1EAB-9201-D583-984F1A07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BFA613-8644-3660-35BF-437C32F5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OVIC, Engaging contracted service providers (Guidelines for outsourcing in the Victorian public sector, checklist, case studies)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OVIC, Unauthorised access to client information held in the CRISSP database: Investigation under section 8C(2)(e) of the </a:t>
            </a:r>
            <a:r>
              <a:rPr lang="en-AU" sz="2000" i="1" dirty="0"/>
              <a:t>Privacy and Data Protection Act 2014 </a:t>
            </a:r>
            <a:r>
              <a:rPr lang="en-AU" sz="2000" dirty="0"/>
              <a:t>(Vic)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OVIC, Artificial intelligence – Understanding Privacy Obligations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OVIC, Artificial intelligence and privacy – Issues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OVIC, Biometrics and privacy – Issues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Global Privacy Assembly, 42nd closed session of the Global Privacy Assembly (October 2020), Adopted Resolution on facial recognition technology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BF1615-F5AF-163B-05F1-E66A6FEE86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ISACA AGM 26 May 2022</a:t>
            </a:r>
          </a:p>
        </p:txBody>
      </p:sp>
    </p:spTree>
    <p:extLst>
      <p:ext uri="{BB962C8B-B14F-4D97-AF65-F5344CB8AC3E}">
        <p14:creationId xmlns:p14="http://schemas.microsoft.com/office/powerpoint/2010/main" val="294190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358A-EA66-2FA5-0F67-D6FD812E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Contact us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4D3B09-2A90-127D-5FFD-5973541FA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ISACA AGM 26 May 2022</a:t>
            </a:r>
          </a:p>
        </p:txBody>
      </p:sp>
      <p:sp>
        <p:nvSpPr>
          <p:cNvPr id="6" name="Google Shape;573;p81">
            <a:extLst>
              <a:ext uri="{FF2B5EF4-FFF2-40B4-BE49-F238E27FC236}">
                <a16:creationId xmlns:a16="http://schemas.microsoft.com/office/drawing/2014/main" id="{A66B7349-E89C-919F-9011-7189A3A78215}"/>
              </a:ext>
            </a:extLst>
          </p:cNvPr>
          <p:cNvSpPr txBox="1"/>
          <p:nvPr/>
        </p:nvSpPr>
        <p:spPr>
          <a:xfrm>
            <a:off x="2259207" y="1913209"/>
            <a:ext cx="3652092" cy="55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 err="1">
                <a:ea typeface="Calibri"/>
                <a:cs typeface="Calibri"/>
                <a:sym typeface="Calibri"/>
              </a:rPr>
              <a:t>enquiries@ovic.vic.gov.au</a:t>
            </a:r>
            <a:endParaRPr sz="2400" b="0" i="0" u="none" strike="noStrike" cap="none" dirty="0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0" i="0" u="none" strike="noStrike" cap="none" dirty="0"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ts val="1800"/>
            </a:pPr>
            <a:endParaRPr lang="en-US" sz="2400" b="1" dirty="0"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73;p81">
            <a:extLst>
              <a:ext uri="{FF2B5EF4-FFF2-40B4-BE49-F238E27FC236}">
                <a16:creationId xmlns:a16="http://schemas.microsoft.com/office/drawing/2014/main" id="{4BEBEE1E-EA35-A031-38F2-217D94A3F21A}"/>
              </a:ext>
            </a:extLst>
          </p:cNvPr>
          <p:cNvSpPr txBox="1"/>
          <p:nvPr/>
        </p:nvSpPr>
        <p:spPr>
          <a:xfrm>
            <a:off x="6995501" y="3025320"/>
            <a:ext cx="4674812" cy="55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n-US" sz="2400" dirty="0" err="1">
                <a:ea typeface="Arial"/>
                <a:cs typeface="Calibri"/>
                <a:sym typeface="Calibri"/>
              </a:rPr>
              <a:t>au.linkedin.com</a:t>
            </a:r>
            <a:r>
              <a:rPr lang="en-US" sz="2400" dirty="0">
                <a:ea typeface="Arial"/>
                <a:cs typeface="Calibri"/>
                <a:sym typeface="Calibri"/>
              </a:rPr>
              <a:t>/company/</a:t>
            </a:r>
            <a:r>
              <a:rPr lang="en-US" sz="2400" dirty="0" err="1">
                <a:ea typeface="Arial"/>
                <a:cs typeface="Calibri"/>
                <a:sym typeface="Calibri"/>
              </a:rPr>
              <a:t>ovicgov</a:t>
            </a:r>
            <a:endParaRPr lang="en-US" sz="2400" dirty="0">
              <a:ea typeface="Arial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ts val="1800"/>
            </a:pPr>
            <a:endParaRPr lang="en-US" sz="2400" dirty="0">
              <a:ea typeface="Arial"/>
              <a:cs typeface="Arial"/>
              <a:sym typeface="Arial"/>
            </a:endParaRPr>
          </a:p>
        </p:txBody>
      </p:sp>
      <p:pic>
        <p:nvPicPr>
          <p:cNvPr id="10" name="Graphic 9" descr="Open envelope with solid fill">
            <a:extLst>
              <a:ext uri="{FF2B5EF4-FFF2-40B4-BE49-F238E27FC236}">
                <a16:creationId xmlns:a16="http://schemas.microsoft.com/office/drawing/2014/main" id="{9070BC9D-6CAF-D49D-5D29-E795BC3F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3276" y="1902381"/>
            <a:ext cx="555216" cy="555216"/>
          </a:xfrm>
          <a:prstGeom prst="rect">
            <a:avLst/>
          </a:prstGeom>
        </p:spPr>
      </p:pic>
      <p:pic>
        <p:nvPicPr>
          <p:cNvPr id="12" name="Graphic 11" descr="Receiver with solid fill">
            <a:extLst>
              <a:ext uri="{FF2B5EF4-FFF2-40B4-BE49-F238E27FC236}">
                <a16:creationId xmlns:a16="http://schemas.microsoft.com/office/drawing/2014/main" id="{9C1A4275-CBB9-4ADE-B96B-708CC7AD1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9497" y="2933752"/>
            <a:ext cx="555216" cy="5552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14D13F-D274-16F3-D59A-A6905945467C}"/>
              </a:ext>
            </a:extLst>
          </p:cNvPr>
          <p:cNvSpPr txBox="1"/>
          <p:nvPr/>
        </p:nvSpPr>
        <p:spPr>
          <a:xfrm>
            <a:off x="2292453" y="2927882"/>
            <a:ext cx="2039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ea typeface="Calibri"/>
                <a:cs typeface="Calibri"/>
                <a:sym typeface="Calibri"/>
              </a:rPr>
              <a:t>1300 006 842</a:t>
            </a:r>
          </a:p>
        </p:txBody>
      </p:sp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F5CE05D9-9B87-794E-5246-A5DD284DD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4454" y="3704992"/>
            <a:ext cx="804128" cy="8041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BAF469-DEE7-678B-2381-78203A8A95B4}"/>
              </a:ext>
            </a:extLst>
          </p:cNvPr>
          <p:cNvSpPr txBox="1"/>
          <p:nvPr/>
        </p:nvSpPr>
        <p:spPr>
          <a:xfrm>
            <a:off x="2292453" y="3849006"/>
            <a:ext cx="3264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n-US" sz="2400" dirty="0" err="1">
                <a:ea typeface="Calibri"/>
                <a:cs typeface="Calibri"/>
                <a:sym typeface="Calibri"/>
              </a:rPr>
              <a:t>www.ovic.vic.gov.au</a:t>
            </a:r>
            <a:endParaRPr lang="en-US" sz="2400" dirty="0">
              <a:ea typeface="Arial"/>
              <a:cs typeface="Arial"/>
              <a:sym typeface="Arial"/>
            </a:endParaRPr>
          </a:p>
        </p:txBody>
      </p:sp>
      <p:pic>
        <p:nvPicPr>
          <p:cNvPr id="20" name="Graphic 19" descr="Hashtag with solid fill">
            <a:extLst>
              <a:ext uri="{FF2B5EF4-FFF2-40B4-BE49-F238E27FC236}">
                <a16:creationId xmlns:a16="http://schemas.microsoft.com/office/drawing/2014/main" id="{C2C7721A-9F91-22C0-299F-8E97E583F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09133" y="1916832"/>
            <a:ext cx="568608" cy="5686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432359-1C4C-B766-D169-6E2DC5C5C818}"/>
              </a:ext>
            </a:extLst>
          </p:cNvPr>
          <p:cNvSpPr txBox="1"/>
          <p:nvPr/>
        </p:nvSpPr>
        <p:spPr>
          <a:xfrm>
            <a:off x="7091160" y="1949156"/>
            <a:ext cx="2681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n-US" sz="2400" dirty="0">
                <a:ea typeface="Calibri"/>
                <a:cs typeface="Calibri"/>
                <a:sym typeface="Calibri"/>
              </a:rPr>
              <a:t>@OVIC_AU</a:t>
            </a:r>
          </a:p>
        </p:txBody>
      </p:sp>
      <p:pic>
        <p:nvPicPr>
          <p:cNvPr id="24" name="Graphic 23" descr="Link with solid fill">
            <a:extLst>
              <a:ext uri="{FF2B5EF4-FFF2-40B4-BE49-F238E27FC236}">
                <a16:creationId xmlns:a16="http://schemas.microsoft.com/office/drawing/2014/main" id="{05BCCE72-505E-7C43-6AF6-DC821646CE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7925" y="2937416"/>
            <a:ext cx="731025" cy="7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6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5" y="620688"/>
            <a:ext cx="9001000" cy="555215"/>
          </a:xfrm>
        </p:spPr>
        <p:txBody>
          <a:bodyPr/>
          <a:lstStyle/>
          <a:p>
            <a:r>
              <a:rPr lang="en-AU" dirty="0"/>
              <a:t>What will we cover?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24" y="4884801"/>
            <a:ext cx="9001000" cy="504056"/>
          </a:xfrm>
        </p:spPr>
        <p:txBody>
          <a:bodyPr/>
          <a:lstStyle/>
          <a:p>
            <a:r>
              <a:rPr lang="en-AU" sz="2800" dirty="0"/>
              <a:t>Lessons from the pandemic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22701F-F76E-FBD5-966E-8D9538F95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950" y="206375"/>
            <a:ext cx="9001125" cy="252413"/>
          </a:xfrm>
        </p:spPr>
        <p:txBody>
          <a:bodyPr/>
          <a:lstStyle/>
          <a:p>
            <a:r>
              <a:rPr lang="en-AU" dirty="0"/>
              <a:t>ISACA AGM 26 May 2022</a:t>
            </a:r>
          </a:p>
        </p:txBody>
      </p:sp>
      <p:pic>
        <p:nvPicPr>
          <p:cNvPr id="10" name="Graphic 9" descr="Contract with solid fill">
            <a:extLst>
              <a:ext uri="{FF2B5EF4-FFF2-40B4-BE49-F238E27FC236}">
                <a16:creationId xmlns:a16="http://schemas.microsoft.com/office/drawing/2014/main" id="{32067594-87F7-3C7D-DA37-C6573D95E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6323" y="2564904"/>
            <a:ext cx="792088" cy="7920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EC1C83-E8CE-7A99-44C1-C4A9F2B7B0CA}"/>
              </a:ext>
            </a:extLst>
          </p:cNvPr>
          <p:cNvSpPr txBox="1">
            <a:spLocks/>
          </p:cNvSpPr>
          <p:nvPr/>
        </p:nvSpPr>
        <p:spPr>
          <a:xfrm>
            <a:off x="2711624" y="2496742"/>
            <a:ext cx="7848872" cy="792088"/>
          </a:xfrm>
          <a:prstGeom prst="rect">
            <a:avLst/>
          </a:prstGeom>
        </p:spPr>
        <p:txBody>
          <a:bodyPr lIns="0" rIns="0"/>
          <a:lstStyle>
            <a:lvl1pPr marL="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 sz="2400" b="0" i="0" kern="120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42900" indent="-3429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00088" indent="-3429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tabLst/>
              <a:defRPr sz="2400" b="0" i="0" kern="120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/>
              <a:t>Outsourcing and information security: lessons from an OVIC investigation</a:t>
            </a:r>
          </a:p>
        </p:txBody>
      </p:sp>
      <p:pic>
        <p:nvPicPr>
          <p:cNvPr id="17" name="Graphic 16" descr="Illustrator with solid fill">
            <a:extLst>
              <a:ext uri="{FF2B5EF4-FFF2-40B4-BE49-F238E27FC236}">
                <a16:creationId xmlns:a16="http://schemas.microsoft.com/office/drawing/2014/main" id="{6792E21A-6CBA-B9DC-448D-0703E232B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6323" y="3717032"/>
            <a:ext cx="792088" cy="79208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B8E1F9-1DDC-6656-31A0-CBDB840DD08B}"/>
              </a:ext>
            </a:extLst>
          </p:cNvPr>
          <p:cNvSpPr txBox="1">
            <a:spLocks/>
          </p:cNvSpPr>
          <p:nvPr/>
        </p:nvSpPr>
        <p:spPr>
          <a:xfrm>
            <a:off x="2711624" y="3834787"/>
            <a:ext cx="9001000" cy="504056"/>
          </a:xfrm>
          <a:prstGeom prst="rect">
            <a:avLst/>
          </a:prstGeom>
        </p:spPr>
        <p:txBody>
          <a:bodyPr lIns="0" rIns="0"/>
          <a:lstStyle>
            <a:lvl1pPr marL="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 sz="2400" b="0" i="0" kern="120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42900" indent="-3429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00088" indent="-3429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tabLst/>
              <a:defRPr sz="2400" b="0" i="0" kern="120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/>
              <a:t>Artificial intelligence and facial recognition: OVIC’s view</a:t>
            </a:r>
          </a:p>
        </p:txBody>
      </p:sp>
      <p:pic>
        <p:nvPicPr>
          <p:cNvPr id="20" name="Graphic 19" descr="Immunity with solid fill">
            <a:extLst>
              <a:ext uri="{FF2B5EF4-FFF2-40B4-BE49-F238E27FC236}">
                <a16:creationId xmlns:a16="http://schemas.microsoft.com/office/drawing/2014/main" id="{325823A3-CB87-D521-41BB-399CEDBDF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6323" y="4797151"/>
            <a:ext cx="792089" cy="792089"/>
          </a:xfrm>
          <a:prstGeom prst="rect">
            <a:avLst/>
          </a:prstGeom>
        </p:spPr>
      </p:pic>
      <p:pic>
        <p:nvPicPr>
          <p:cNvPr id="22" name="Graphic 21" descr="Lock with solid fill">
            <a:extLst>
              <a:ext uri="{FF2B5EF4-FFF2-40B4-BE49-F238E27FC236}">
                <a16:creationId xmlns:a16="http://schemas.microsoft.com/office/drawing/2014/main" id="{04B53A3C-C61A-5EFE-F579-938EBA009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5167" y="1355012"/>
            <a:ext cx="914400" cy="91440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7F58A78-FB95-D285-EF17-EE64A5321F6C}"/>
              </a:ext>
            </a:extLst>
          </p:cNvPr>
          <p:cNvSpPr txBox="1">
            <a:spLocks/>
          </p:cNvSpPr>
          <p:nvPr/>
        </p:nvSpPr>
        <p:spPr>
          <a:xfrm>
            <a:off x="2711624" y="1560184"/>
            <a:ext cx="9001000" cy="504056"/>
          </a:xfrm>
          <a:prstGeom prst="rect">
            <a:avLst/>
          </a:prstGeom>
        </p:spPr>
        <p:txBody>
          <a:bodyPr lIns="0" rIns="0"/>
          <a:lstStyle>
            <a:lvl1pPr marL="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 sz="2400" b="0" i="0" kern="120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42900" indent="-3429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00088" indent="-3429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tabLst/>
              <a:defRPr sz="2400" b="0" i="0" kern="120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/>
              <a:t>Victorian Protective Data Security Framework and Standards</a:t>
            </a:r>
          </a:p>
        </p:txBody>
      </p:sp>
    </p:spTree>
    <p:extLst>
      <p:ext uri="{BB962C8B-B14F-4D97-AF65-F5344CB8AC3E}">
        <p14:creationId xmlns:p14="http://schemas.microsoft.com/office/powerpoint/2010/main" val="255160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5" y="620688"/>
            <a:ext cx="9001000" cy="555215"/>
          </a:xfrm>
        </p:spPr>
        <p:txBody>
          <a:bodyPr/>
          <a:lstStyle/>
          <a:p>
            <a:r>
              <a:rPr lang="en-AU" dirty="0"/>
              <a:t>Office of the Victorian Information Commissioner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31505" y="206525"/>
            <a:ext cx="9001000" cy="252000"/>
          </a:xfrm>
        </p:spPr>
        <p:txBody>
          <a:bodyPr/>
          <a:lstStyle/>
          <a:p>
            <a:r>
              <a:rPr lang="en-AU" dirty="0"/>
              <a:t>ISACA AGM 26 May 2022</a:t>
            </a:r>
          </a:p>
        </p:txBody>
      </p:sp>
      <p:pic>
        <p:nvPicPr>
          <p:cNvPr id="32" name="Picture 31" descr="Text, letter&#10;&#10;Description automatically generated">
            <a:extLst>
              <a:ext uri="{FF2B5EF4-FFF2-40B4-BE49-F238E27FC236}">
                <a16:creationId xmlns:a16="http://schemas.microsoft.com/office/drawing/2014/main" id="{D9991C99-60BA-6C38-F597-4911CA5A9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556792"/>
            <a:ext cx="9122677" cy="35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4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BF8F-A215-023E-4B6B-FD842BA9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Awareness Week 2022</a:t>
            </a:r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7E84C635-4F74-2B11-DFAB-E61CA2EF6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399886"/>
            <a:ext cx="8185355" cy="4058227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68C44AE-D08C-DC5E-7693-006789026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ISACA AGM 26 May 2022</a:t>
            </a:r>
          </a:p>
        </p:txBody>
      </p:sp>
    </p:spTree>
    <p:extLst>
      <p:ext uri="{BB962C8B-B14F-4D97-AF65-F5344CB8AC3E}">
        <p14:creationId xmlns:p14="http://schemas.microsoft.com/office/powerpoint/2010/main" val="429236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1A1EA8-5140-79F0-2F6B-9B7C3CEF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Victorian Protective Data Security Framework and Standards</a:t>
            </a:r>
          </a:p>
        </p:txBody>
      </p:sp>
    </p:spTree>
    <p:extLst>
      <p:ext uri="{BB962C8B-B14F-4D97-AF65-F5344CB8AC3E}">
        <p14:creationId xmlns:p14="http://schemas.microsoft.com/office/powerpoint/2010/main" val="106315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A175-36E6-5CDC-FE60-6F03DC8A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Victorian Protective Data Security Framework and Standards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291A78-E17A-748E-E2E2-175D60AF5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ISACA AGM 26 May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8237B6-460E-9A12-8377-FD2F9A609B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62" y="2979962"/>
            <a:ext cx="1563624" cy="2450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77871-59C5-4E37-518E-EC98DCE89A2B}"/>
              </a:ext>
            </a:extLst>
          </p:cNvPr>
          <p:cNvGrpSpPr/>
          <p:nvPr/>
        </p:nvGrpSpPr>
        <p:grpSpPr>
          <a:xfrm>
            <a:off x="5879976" y="2256627"/>
            <a:ext cx="4608512" cy="3557929"/>
            <a:chOff x="3131840" y="2060848"/>
            <a:chExt cx="6035855" cy="421467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4225E8-6A09-B5B2-A6F1-745FD62350C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blackWhite">
            <a:xfrm>
              <a:off x="5223869" y="2061201"/>
              <a:ext cx="1856803" cy="1186666"/>
            </a:xfrm>
            <a:custGeom>
              <a:avLst/>
              <a:gdLst>
                <a:gd name="T0" fmla="*/ 0 w 582"/>
                <a:gd name="T1" fmla="*/ 2147483647 h 520"/>
                <a:gd name="T2" fmla="*/ 2147483647 w 582"/>
                <a:gd name="T3" fmla="*/ 2147483647 h 520"/>
                <a:gd name="T4" fmla="*/ 2147483647 w 582"/>
                <a:gd name="T5" fmla="*/ 0 h 520"/>
                <a:gd name="T6" fmla="*/ 0 w 582"/>
                <a:gd name="T7" fmla="*/ 2147483647 h 5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520"/>
                <a:gd name="T14" fmla="*/ 582 w 582"/>
                <a:gd name="T15" fmla="*/ 520 h 5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520">
                  <a:moveTo>
                    <a:pt x="0" y="519"/>
                  </a:moveTo>
                  <a:lnTo>
                    <a:pt x="581" y="519"/>
                  </a:lnTo>
                  <a:lnTo>
                    <a:pt x="291" y="0"/>
                  </a:lnTo>
                  <a:lnTo>
                    <a:pt x="0" y="519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algn="ctr">
                <a:defRPr/>
              </a:pPr>
              <a:endParaRPr lang="en-US" sz="1400" ker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C3917E3-BFA1-6AD2-C8C7-A7AFF1FAE7A4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blackWhite">
            <a:xfrm>
              <a:off x="5223870" y="2060848"/>
              <a:ext cx="1856803" cy="1186665"/>
            </a:xfrm>
            <a:custGeom>
              <a:avLst/>
              <a:gdLst>
                <a:gd name="T0" fmla="*/ 0 w 582"/>
                <a:gd name="T1" fmla="*/ 516530 h 520"/>
                <a:gd name="T2" fmla="*/ 637078 w 582"/>
                <a:gd name="T3" fmla="*/ 516530 h 520"/>
                <a:gd name="T4" fmla="*/ 319088 w 582"/>
                <a:gd name="T5" fmla="*/ 0 h 520"/>
                <a:gd name="T6" fmla="*/ 0 w 582"/>
                <a:gd name="T7" fmla="*/ 516530 h 5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520"/>
                <a:gd name="T14" fmla="*/ 582 w 582"/>
                <a:gd name="T15" fmla="*/ 520 h 5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520">
                  <a:moveTo>
                    <a:pt x="0" y="519"/>
                  </a:moveTo>
                  <a:lnTo>
                    <a:pt x="581" y="519"/>
                  </a:lnTo>
                  <a:lnTo>
                    <a:pt x="291" y="0"/>
                  </a:lnTo>
                  <a:lnTo>
                    <a:pt x="0" y="519"/>
                  </a:lnTo>
                </a:path>
              </a:pathLst>
            </a:custGeom>
            <a:solidFill>
              <a:srgbClr val="5D0B85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288000" rIns="36000" bIns="36000" anchor="ctr" anchorCtr="0">
              <a:noAutofit/>
            </a:bodyPr>
            <a:lstStyle/>
            <a:p>
              <a:pPr algn="ctr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en-US" sz="1250" dirty="0">
                  <a:solidFill>
                    <a:srgbClr val="FFFFFF"/>
                  </a:solidFill>
                </a:rPr>
                <a:t>PDP Act </a:t>
              </a:r>
            </a:p>
            <a:p>
              <a:pPr algn="ctr">
                <a:defRPr/>
              </a:pPr>
              <a:r>
                <a:rPr lang="en-US" sz="1250" dirty="0">
                  <a:solidFill>
                    <a:srgbClr val="FFFFFF"/>
                  </a:solidFill>
                </a:rPr>
                <a:t>2014</a:t>
              </a:r>
              <a:endParaRPr lang="en-AU" sz="1250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endParaRPr lang="en-US" sz="1200" kern="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3E447FA3-3B2D-68F9-160B-AEC9C2EB0A6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blackWhite">
            <a:xfrm>
              <a:off x="4803462" y="3244226"/>
              <a:ext cx="2692612" cy="535093"/>
            </a:xfrm>
            <a:custGeom>
              <a:avLst/>
              <a:gdLst>
                <a:gd name="T0" fmla="*/ 0 w 843"/>
                <a:gd name="T1" fmla="*/ 2147483647 h 235"/>
                <a:gd name="T2" fmla="*/ 2147483647 w 843"/>
                <a:gd name="T3" fmla="*/ 2147483647 h 235"/>
                <a:gd name="T4" fmla="*/ 2147483647 w 843"/>
                <a:gd name="T5" fmla="*/ 0 h 235"/>
                <a:gd name="T6" fmla="*/ 2147483647 w 843"/>
                <a:gd name="T7" fmla="*/ 0 h 235"/>
                <a:gd name="T8" fmla="*/ 0 w 843"/>
                <a:gd name="T9" fmla="*/ 2147483647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3"/>
                <a:gd name="T16" fmla="*/ 0 h 235"/>
                <a:gd name="T17" fmla="*/ 843 w 843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3" h="235">
                  <a:moveTo>
                    <a:pt x="0" y="234"/>
                  </a:moveTo>
                  <a:lnTo>
                    <a:pt x="842" y="234"/>
                  </a:lnTo>
                  <a:lnTo>
                    <a:pt x="711" y="0"/>
                  </a:lnTo>
                  <a:lnTo>
                    <a:pt x="130" y="0"/>
                  </a:lnTo>
                  <a:lnTo>
                    <a:pt x="0" y="234"/>
                  </a:lnTo>
                </a:path>
              </a:pathLst>
            </a:custGeom>
            <a:solidFill>
              <a:sysClr val="window" lastClr="FFFFFF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algn="ctr">
                <a:defRPr/>
              </a:pPr>
              <a:endParaRPr lang="en-US" sz="1400" ker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3A61EBF6-21D0-5C91-FD84-323D4F173732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blackWhite">
            <a:xfrm>
              <a:off x="4803462" y="3244226"/>
              <a:ext cx="2692612" cy="535093"/>
            </a:xfrm>
            <a:custGeom>
              <a:avLst/>
              <a:gdLst>
                <a:gd name="T0" fmla="*/ 0 w 843"/>
                <a:gd name="T1" fmla="*/ 2147483647 h 235"/>
                <a:gd name="T2" fmla="*/ 2147483647 w 843"/>
                <a:gd name="T3" fmla="*/ 2147483647 h 235"/>
                <a:gd name="T4" fmla="*/ 2147483647 w 843"/>
                <a:gd name="T5" fmla="*/ 0 h 235"/>
                <a:gd name="T6" fmla="*/ 2147483647 w 843"/>
                <a:gd name="T7" fmla="*/ 0 h 235"/>
                <a:gd name="T8" fmla="*/ 0 w 843"/>
                <a:gd name="T9" fmla="*/ 2147483647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3"/>
                <a:gd name="T16" fmla="*/ 0 h 235"/>
                <a:gd name="T17" fmla="*/ 843 w 843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3" h="235">
                  <a:moveTo>
                    <a:pt x="0" y="234"/>
                  </a:moveTo>
                  <a:lnTo>
                    <a:pt x="842" y="234"/>
                  </a:lnTo>
                  <a:lnTo>
                    <a:pt x="711" y="0"/>
                  </a:lnTo>
                  <a:lnTo>
                    <a:pt x="130" y="0"/>
                  </a:lnTo>
                  <a:lnTo>
                    <a:pt x="0" y="234"/>
                  </a:lnTo>
                </a:path>
              </a:pathLst>
            </a:custGeom>
            <a:solidFill>
              <a:srgbClr val="D22088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Principles </a:t>
              </a:r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EE9DBF48-6C20-37B2-1BAA-F23DD7CB287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blackWhite">
            <a:xfrm>
              <a:off x="4383054" y="3775677"/>
              <a:ext cx="3533428" cy="531452"/>
            </a:xfrm>
            <a:custGeom>
              <a:avLst/>
              <a:gdLst>
                <a:gd name="T0" fmla="*/ 2147483647 w 1106"/>
                <a:gd name="T1" fmla="*/ 0 h 233"/>
                <a:gd name="T2" fmla="*/ 0 w 1106"/>
                <a:gd name="T3" fmla="*/ 2147483647 h 233"/>
                <a:gd name="T4" fmla="*/ 2147483647 w 1106"/>
                <a:gd name="T5" fmla="*/ 2147483647 h 233"/>
                <a:gd name="T6" fmla="*/ 2147483647 w 1106"/>
                <a:gd name="T7" fmla="*/ 0 h 233"/>
                <a:gd name="T8" fmla="*/ 2147483647 w 1106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233"/>
                <a:gd name="T17" fmla="*/ 1106 w 1106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233">
                  <a:moveTo>
                    <a:pt x="132" y="0"/>
                  </a:moveTo>
                  <a:lnTo>
                    <a:pt x="0" y="232"/>
                  </a:lnTo>
                  <a:lnTo>
                    <a:pt x="1105" y="232"/>
                  </a:lnTo>
                  <a:lnTo>
                    <a:pt x="974" y="0"/>
                  </a:lnTo>
                  <a:lnTo>
                    <a:pt x="132" y="0"/>
                  </a:lnTo>
                </a:path>
              </a:pathLst>
            </a:custGeom>
            <a:solidFill>
              <a:srgbClr val="B23C98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Policy </a:t>
              </a: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4053743A-DFDF-13B9-87B1-F76AD13B415B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blackWhite">
            <a:xfrm>
              <a:off x="3967652" y="4307129"/>
              <a:ext cx="4369237" cy="535093"/>
            </a:xfrm>
            <a:custGeom>
              <a:avLst/>
              <a:gdLst>
                <a:gd name="T0" fmla="*/ 2147483647 w 1367"/>
                <a:gd name="T1" fmla="*/ 0 h 235"/>
                <a:gd name="T2" fmla="*/ 0 w 1367"/>
                <a:gd name="T3" fmla="*/ 2147483647 h 235"/>
                <a:gd name="T4" fmla="*/ 2147483647 w 1367"/>
                <a:gd name="T5" fmla="*/ 2147483647 h 235"/>
                <a:gd name="T6" fmla="*/ 2147483647 w 1367"/>
                <a:gd name="T7" fmla="*/ 0 h 235"/>
                <a:gd name="T8" fmla="*/ 2147483647 w 1367"/>
                <a:gd name="T9" fmla="*/ 0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7"/>
                <a:gd name="T16" fmla="*/ 0 h 235"/>
                <a:gd name="T17" fmla="*/ 1367 w 1367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7" h="235">
                  <a:moveTo>
                    <a:pt x="130" y="0"/>
                  </a:moveTo>
                  <a:lnTo>
                    <a:pt x="0" y="234"/>
                  </a:lnTo>
                  <a:lnTo>
                    <a:pt x="1366" y="234"/>
                  </a:lnTo>
                  <a:lnTo>
                    <a:pt x="1235" y="0"/>
                  </a:lnTo>
                  <a:lnTo>
                    <a:pt x="130" y="0"/>
                  </a:lnTo>
                </a:path>
              </a:pathLst>
            </a:custGeom>
            <a:solidFill>
              <a:sysClr val="window" lastClr="FFFFFF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algn="ctr">
                <a:defRPr/>
              </a:pPr>
              <a:endParaRPr lang="en-US" sz="1400" ker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B99EA11-CBD5-7523-5615-BF9E5B27399C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blackWhite">
            <a:xfrm>
              <a:off x="3967652" y="4307129"/>
              <a:ext cx="4369237" cy="535093"/>
            </a:xfrm>
            <a:custGeom>
              <a:avLst/>
              <a:gdLst>
                <a:gd name="T0" fmla="*/ 2147483647 w 1367"/>
                <a:gd name="T1" fmla="*/ 0 h 235"/>
                <a:gd name="T2" fmla="*/ 0 w 1367"/>
                <a:gd name="T3" fmla="*/ 2147483647 h 235"/>
                <a:gd name="T4" fmla="*/ 2147483647 w 1367"/>
                <a:gd name="T5" fmla="*/ 2147483647 h 235"/>
                <a:gd name="T6" fmla="*/ 2147483647 w 1367"/>
                <a:gd name="T7" fmla="*/ 0 h 235"/>
                <a:gd name="T8" fmla="*/ 2147483647 w 1367"/>
                <a:gd name="T9" fmla="*/ 0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7"/>
                <a:gd name="T16" fmla="*/ 0 h 235"/>
                <a:gd name="T17" fmla="*/ 1367 w 1367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7" h="235">
                  <a:moveTo>
                    <a:pt x="130" y="0"/>
                  </a:moveTo>
                  <a:lnTo>
                    <a:pt x="0" y="234"/>
                  </a:lnTo>
                  <a:lnTo>
                    <a:pt x="1366" y="234"/>
                  </a:lnTo>
                  <a:lnTo>
                    <a:pt x="1235" y="0"/>
                  </a:lnTo>
                  <a:lnTo>
                    <a:pt x="130" y="0"/>
                  </a:lnTo>
                </a:path>
              </a:pathLst>
            </a:custGeom>
            <a:solidFill>
              <a:srgbClr val="85389C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Standards </a:t>
              </a:r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28729A95-7816-48D3-504F-6D8D79AFC883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blackWhite">
            <a:xfrm>
              <a:off x="3547245" y="4838581"/>
              <a:ext cx="5205049" cy="535093"/>
            </a:xfrm>
            <a:custGeom>
              <a:avLst/>
              <a:gdLst>
                <a:gd name="T0" fmla="*/ 2147483647 w 1628"/>
                <a:gd name="T1" fmla="*/ 0 h 235"/>
                <a:gd name="T2" fmla="*/ 0 w 1628"/>
                <a:gd name="T3" fmla="*/ 2147483647 h 235"/>
                <a:gd name="T4" fmla="*/ 2147483647 w 1628"/>
                <a:gd name="T5" fmla="*/ 2147483647 h 235"/>
                <a:gd name="T6" fmla="*/ 2147483647 w 1628"/>
                <a:gd name="T7" fmla="*/ 0 h 235"/>
                <a:gd name="T8" fmla="*/ 2147483647 w 1628"/>
                <a:gd name="T9" fmla="*/ 0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8"/>
                <a:gd name="T16" fmla="*/ 0 h 235"/>
                <a:gd name="T17" fmla="*/ 1628 w 1628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8" h="235">
                  <a:moveTo>
                    <a:pt x="131" y="0"/>
                  </a:moveTo>
                  <a:lnTo>
                    <a:pt x="0" y="234"/>
                  </a:lnTo>
                  <a:lnTo>
                    <a:pt x="1627" y="234"/>
                  </a:lnTo>
                  <a:lnTo>
                    <a:pt x="1497" y="0"/>
                  </a:lnTo>
                  <a:lnTo>
                    <a:pt x="131" y="0"/>
                  </a:lnTo>
                </a:path>
              </a:pathLst>
            </a:custGeom>
            <a:solidFill>
              <a:srgbClr val="C874B5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Security guides </a:t>
              </a:r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113A8ED4-9B9B-41E8-8AB1-028100468D7E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blackWhite">
            <a:xfrm>
              <a:off x="3131840" y="5373673"/>
              <a:ext cx="6035855" cy="531452"/>
            </a:xfrm>
            <a:custGeom>
              <a:avLst/>
              <a:gdLst>
                <a:gd name="T0" fmla="*/ 2147483647 w 1890"/>
                <a:gd name="T1" fmla="*/ 0 h 234"/>
                <a:gd name="T2" fmla="*/ 0 w 1890"/>
                <a:gd name="T3" fmla="*/ 2147483647 h 234"/>
                <a:gd name="T4" fmla="*/ 2147483647 w 1890"/>
                <a:gd name="T5" fmla="*/ 2147483647 h 234"/>
                <a:gd name="T6" fmla="*/ 2147483647 w 1890"/>
                <a:gd name="T7" fmla="*/ 0 h 234"/>
                <a:gd name="T8" fmla="*/ 2147483647 w 1890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0"/>
                <a:gd name="T16" fmla="*/ 0 h 234"/>
                <a:gd name="T17" fmla="*/ 1890 w 189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0" h="234">
                  <a:moveTo>
                    <a:pt x="131" y="0"/>
                  </a:moveTo>
                  <a:lnTo>
                    <a:pt x="0" y="233"/>
                  </a:lnTo>
                  <a:lnTo>
                    <a:pt x="1889" y="233"/>
                  </a:lnTo>
                  <a:lnTo>
                    <a:pt x="1758" y="0"/>
                  </a:lnTo>
                  <a:lnTo>
                    <a:pt x="131" y="0"/>
                  </a:lnTo>
                </a:path>
              </a:pathLst>
            </a:custGeom>
            <a:solidFill>
              <a:sysClr val="window" lastClr="FFFFFF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algn="ctr">
                <a:defRPr/>
              </a:pPr>
              <a:endParaRPr lang="en-US" sz="1400" ker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9D5910C6-DE9C-AB5C-C9C8-B1FC9BB28C88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blackWhite">
            <a:xfrm>
              <a:off x="3131840" y="5373673"/>
              <a:ext cx="6035855" cy="531452"/>
            </a:xfrm>
            <a:custGeom>
              <a:avLst/>
              <a:gdLst>
                <a:gd name="T0" fmla="*/ 143703 w 1890"/>
                <a:gd name="T1" fmla="*/ 0 h 234"/>
                <a:gd name="T2" fmla="*/ 0 w 1890"/>
                <a:gd name="T3" fmla="*/ 230785 h 234"/>
                <a:gd name="T4" fmla="*/ 2072178 w 1890"/>
                <a:gd name="T5" fmla="*/ 230785 h 234"/>
                <a:gd name="T6" fmla="*/ 1928475 w 1890"/>
                <a:gd name="T7" fmla="*/ 0 h 234"/>
                <a:gd name="T8" fmla="*/ 143703 w 1890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0"/>
                <a:gd name="T16" fmla="*/ 0 h 234"/>
                <a:gd name="T17" fmla="*/ 1890 w 189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0" h="234">
                  <a:moveTo>
                    <a:pt x="131" y="0"/>
                  </a:moveTo>
                  <a:lnTo>
                    <a:pt x="0" y="233"/>
                  </a:lnTo>
                  <a:lnTo>
                    <a:pt x="1889" y="233"/>
                  </a:lnTo>
                  <a:lnTo>
                    <a:pt x="1758" y="0"/>
                  </a:lnTo>
                  <a:lnTo>
                    <a:pt x="131" y="0"/>
                  </a:lnTo>
                </a:path>
              </a:pathLst>
            </a:custGeom>
            <a:solidFill>
              <a:srgbClr val="B23C98"/>
            </a:solidFill>
            <a:ln w="12700" cap="rnd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</p:spPr>
          <p:txBody>
            <a:bodyPr lIns="36000" tIns="36000" rIns="36000" bIns="36000" anchor="ctr" anchorCtr="0"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Agency specific policies and procedures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9F1EF1-79F0-859F-EC67-CE206E804B13}"/>
                </a:ext>
              </a:extLst>
            </p:cNvPr>
            <p:cNvSpPr txBox="1"/>
            <p:nvPr/>
          </p:nvSpPr>
          <p:spPr>
            <a:xfrm rot="18420792">
              <a:off x="3586174" y="3344396"/>
              <a:ext cx="2092030" cy="48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Assurance </a:t>
              </a:r>
              <a:endParaRPr lang="en-AU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A350A5-5CE7-41C8-F6DD-C50C652DC4FF}"/>
                </a:ext>
              </a:extLst>
            </p:cNvPr>
            <p:cNvSpPr txBox="1"/>
            <p:nvPr/>
          </p:nvSpPr>
          <p:spPr>
            <a:xfrm rot="3223370">
              <a:off x="6627075" y="3369548"/>
              <a:ext cx="2092030" cy="48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Assurance </a:t>
              </a:r>
              <a:endParaRPr lang="en-AU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542667-1585-946A-95A3-2141E8E04837}"/>
                </a:ext>
              </a:extLst>
            </p:cNvPr>
            <p:cNvSpPr txBox="1"/>
            <p:nvPr/>
          </p:nvSpPr>
          <p:spPr>
            <a:xfrm>
              <a:off x="5103751" y="5838013"/>
              <a:ext cx="2092030" cy="43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Assurance</a:t>
              </a:r>
              <a:r>
                <a:rPr lang="en-US" dirty="0"/>
                <a:t> </a:t>
              </a:r>
              <a:endParaRPr lang="en-AU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B3113F9-37EE-6C00-0261-ECC2ED0B8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98" y="2256627"/>
            <a:ext cx="1567167" cy="22225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769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886DC5-4B19-8D0E-F6B2-E074CCC1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Outsourcing and the </a:t>
            </a:r>
            <a:r>
              <a:rPr lang="en-AU" i="1" dirty="0"/>
              <a:t>Privacy and Data Protection Act 2014 </a:t>
            </a:r>
            <a:r>
              <a:rPr lang="en-AU" dirty="0"/>
              <a:t>(Vic): lessons from an OVIC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63673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8C6B-FACA-B44A-4A26-B5241B11C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2060848"/>
            <a:ext cx="9073008" cy="2088232"/>
          </a:xfrm>
        </p:spPr>
        <p:txBody>
          <a:bodyPr/>
          <a:lstStyle/>
          <a:p>
            <a:pPr algn="ctr"/>
            <a:r>
              <a:rPr lang="en-AU" sz="3600" dirty="0"/>
              <a:t>“Government can outsource the delivery of services, but not its responsibility to protect the information it holds.”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231888-1D19-24FB-BBBF-8E517F93C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ISACA AGM 26 May 2022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05792F-A840-8DA2-895D-A3EF80EAD200}"/>
              </a:ext>
            </a:extLst>
          </p:cNvPr>
          <p:cNvSpPr txBox="1">
            <a:spLocks/>
          </p:cNvSpPr>
          <p:nvPr/>
        </p:nvSpPr>
        <p:spPr>
          <a:xfrm>
            <a:off x="1523662" y="5319355"/>
            <a:ext cx="9577064" cy="432048"/>
          </a:xfrm>
          <a:prstGeom prst="rect">
            <a:avLst/>
          </a:prstGeom>
        </p:spPr>
        <p:txBody>
          <a:bodyPr lIns="0" rIns="0"/>
          <a:lstStyle>
            <a:lvl1pPr marL="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 sz="2400" b="0" i="0" kern="120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42900" indent="-3429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00088" indent="-34290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tabLst/>
              <a:defRPr sz="2400" b="0" i="0" kern="120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/>
              <a:t>Media release: Information Commissioner publishes report on investigation into a data breach involving Department of Health and Human Services (11 March 2021)</a:t>
            </a:r>
            <a:endParaRPr lang="en-AU" sz="1400" cap="all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06173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A175-36E6-5CDC-FE60-6F03DC8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7" y="620688"/>
            <a:ext cx="9073008" cy="555215"/>
          </a:xfrm>
        </p:spPr>
        <p:txBody>
          <a:bodyPr/>
          <a:lstStyle/>
          <a:p>
            <a:r>
              <a:rPr lang="en-US" dirty="0"/>
              <a:t>OVIC’s CRISSP investigation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DB94FC4-B9A7-881F-7AE4-9DD2727C7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35401"/>
            <a:ext cx="2619815" cy="3689297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291A78-E17A-748E-E2E2-175D60AF5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ISACA AGM 26 May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EC93D-DBEA-E20C-1FBF-2A8CEF3F56EA}"/>
              </a:ext>
            </a:extLst>
          </p:cNvPr>
          <p:cNvSpPr txBox="1"/>
          <p:nvPr/>
        </p:nvSpPr>
        <p:spPr>
          <a:xfrm>
            <a:off x="1559497" y="1335401"/>
            <a:ext cx="57606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4"/>
                </a:solidFill>
              </a:rPr>
              <a:t>A serious breach of the Information Privacy Principles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4"/>
                </a:solidFill>
              </a:rPr>
              <a:t>Compliance notice and report issued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accent4"/>
                </a:solidFill>
              </a:rPr>
              <a:t>Incident caused </a:t>
            </a:r>
            <a:r>
              <a:rPr lang="en-AU" sz="2800" dirty="0">
                <a:solidFill>
                  <a:schemeClr val="accent4"/>
                </a:solidFill>
              </a:rPr>
              <a:t>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4"/>
                </a:solidFill>
              </a:rPr>
              <a:t>human error in failing to deprovision systems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4"/>
                </a:solidFill>
              </a:rPr>
              <a:t>inadequate protections to address the risk of human error</a:t>
            </a:r>
          </a:p>
        </p:txBody>
      </p:sp>
    </p:spTree>
    <p:extLst>
      <p:ext uri="{BB962C8B-B14F-4D97-AF65-F5344CB8AC3E}">
        <p14:creationId xmlns:p14="http://schemas.microsoft.com/office/powerpoint/2010/main" val="3179272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ey71PvAkOE77xbFBiHT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vNYHex2EyTLKrLJ6RK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2nsl67mkiE2s8kdKwQx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7Q2nDPskqhwqfFmh9S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.uHgTgRzkq_vX4nLoR7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gF9pe3c0Wgm038vzz4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sVTk807UGHCLcJIMsy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60OT6mdEKL42.GvrNh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S68FFfOkikroN7JrM0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ls.R5_p0Smc0h.p2fcJQ"/>
</p:tagLst>
</file>

<file path=ppt/theme/theme1.xml><?xml version="1.0" encoding="utf-8"?>
<a:theme xmlns:a="http://schemas.openxmlformats.org/drawingml/2006/main" name="1_Office Theme">
  <a:themeElements>
    <a:clrScheme name="OVI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5007D"/>
      </a:accent1>
      <a:accent2>
        <a:srgbClr val="430098"/>
      </a:accent2>
      <a:accent3>
        <a:srgbClr val="C1B8AF"/>
      </a:accent3>
      <a:accent4>
        <a:srgbClr val="55565A"/>
      </a:accent4>
      <a:accent5>
        <a:srgbClr val="00567D"/>
      </a:accent5>
      <a:accent6>
        <a:srgbClr val="AC162C"/>
      </a:accent6>
      <a:hlink>
        <a:srgbClr val="0064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OVIC template powerpoint</Template>
  <TotalTime>6069</TotalTime>
  <Words>484</Words>
  <Application>Microsoft Macintosh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ISACA Annual General Meeting</vt:lpstr>
      <vt:lpstr>What will we cover?</vt:lpstr>
      <vt:lpstr>Office of the Victorian Information Commissioner</vt:lpstr>
      <vt:lpstr>Privacy Awareness Week 2022</vt:lpstr>
      <vt:lpstr>Victorian Protective Data Security Framework and Standards</vt:lpstr>
      <vt:lpstr>Victorian Protective Data Security Framework and Standards</vt:lpstr>
      <vt:lpstr>Outsourcing and the Privacy and Data Protection Act 2014 (Vic): lessons from an OVIC investigation</vt:lpstr>
      <vt:lpstr>PowerPoint Presentation</vt:lpstr>
      <vt:lpstr>OVIC’s CRISSP investigation</vt:lpstr>
      <vt:lpstr>Themes from the investigation’s recommendations</vt:lpstr>
      <vt:lpstr>Artificial intelligence and facial recognition</vt:lpstr>
      <vt:lpstr>Just because you can, does not mean you should.</vt:lpstr>
      <vt:lpstr>Lessons learned from the pandemic</vt:lpstr>
      <vt:lpstr>Lessons learned from the pandemic</vt:lpstr>
      <vt:lpstr>Resources</vt:lpstr>
      <vt:lpstr>Contact us</vt:lpstr>
    </vt:vector>
  </TitlesOfParts>
  <Company>Victorian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Cooper</dc:creator>
  <cp:lastModifiedBy>Sarah Crossman</cp:lastModifiedBy>
  <cp:revision>68</cp:revision>
  <cp:lastPrinted>2019-02-04T21:53:43Z</cp:lastPrinted>
  <dcterms:created xsi:type="dcterms:W3CDTF">2019-01-23T00:14:11Z</dcterms:created>
  <dcterms:modified xsi:type="dcterms:W3CDTF">2022-05-24T06:32:52Z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087998df-e71e-4e18-99ef-31a86b5843e4</vt:lpwstr>
  </property>
  <property fmtid="{D5CDD505-2E9C-101B-9397-08002B2CF9AE}" pid="3" name="PSPFClassification">
    <vt:lpwstr>Do Not Mark</vt:lpwstr>
  </property>
</Properties>
</file>