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56" r:id="rId2"/>
    <p:sldId id="258" r:id="rId3"/>
    <p:sldId id="261" r:id="rId4"/>
    <p:sldId id="262" r:id="rId5"/>
    <p:sldId id="279" r:id="rId6"/>
    <p:sldId id="263" r:id="rId7"/>
    <p:sldId id="280" r:id="rId8"/>
    <p:sldId id="281" r:id="rId9"/>
    <p:sldId id="275" r:id="rId10"/>
    <p:sldId id="282" r:id="rId11"/>
    <p:sldId id="276" r:id="rId12"/>
    <p:sldId id="277" r:id="rId13"/>
    <p:sldId id="290" r:id="rId14"/>
    <p:sldId id="283" r:id="rId15"/>
    <p:sldId id="266" r:id="rId16"/>
    <p:sldId id="267" r:id="rId17"/>
    <p:sldId id="268" r:id="rId18"/>
    <p:sldId id="269" r:id="rId19"/>
    <p:sldId id="287" r:id="rId20"/>
    <p:sldId id="292" r:id="rId21"/>
    <p:sldId id="288" r:id="rId22"/>
    <p:sldId id="270" r:id="rId23"/>
    <p:sldId id="286" r:id="rId24"/>
    <p:sldId id="271" r:id="rId25"/>
    <p:sldId id="272" r:id="rId26"/>
    <p:sldId id="284" r:id="rId27"/>
    <p:sldId id="260"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87" autoAdjust="0"/>
    <p:restoredTop sz="82922" autoAdjust="0"/>
  </p:normalViewPr>
  <p:slideViewPr>
    <p:cSldViewPr snapToObjects="1">
      <p:cViewPr>
        <p:scale>
          <a:sx n="121" d="100"/>
          <a:sy n="121" d="100"/>
        </p:scale>
        <p:origin x="-2232" y="-5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8" d="100"/>
          <a:sy n="98" d="100"/>
        </p:scale>
        <p:origin x="-356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342B134-106B-4824-9B31-1BF063A3F5B3}" type="datetimeFigureOut">
              <a:rPr lang="en-AU" smtClean="0"/>
              <a:t>30/04/2018</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834B49D-750F-40DF-A8C7-C2948FC2FCF9}" type="slidenum">
              <a:rPr lang="en-AU" smtClean="0"/>
              <a:t>‹#›</a:t>
            </a:fld>
            <a:endParaRPr lang="en-AU" dirty="0"/>
          </a:p>
        </p:txBody>
      </p:sp>
    </p:spTree>
    <p:extLst>
      <p:ext uri="{BB962C8B-B14F-4D97-AF65-F5344CB8AC3E}">
        <p14:creationId xmlns:p14="http://schemas.microsoft.com/office/powerpoint/2010/main" val="96725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EB475A-CE0B-4D41-A189-ED83F5950A7D}" type="datetimeFigureOut">
              <a:rPr lang="en-AU" smtClean="0"/>
              <a:t>30/04/2018</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2BED7D-93BB-45B3-A0BC-954C87C9B4A3}" type="slidenum">
              <a:rPr lang="en-AU" smtClean="0"/>
              <a:t>‹#›</a:t>
            </a:fld>
            <a:endParaRPr lang="en-AU" dirty="0"/>
          </a:p>
        </p:txBody>
      </p:sp>
    </p:spTree>
    <p:extLst>
      <p:ext uri="{BB962C8B-B14F-4D97-AF65-F5344CB8AC3E}">
        <p14:creationId xmlns:p14="http://schemas.microsoft.com/office/powerpoint/2010/main" val="253382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12BED7D-93BB-45B3-A0BC-954C87C9B4A3}" type="slidenum">
              <a:rPr lang="en-AU" smtClean="0"/>
              <a:t>1</a:t>
            </a:fld>
            <a:endParaRPr lang="en-AU" dirty="0"/>
          </a:p>
        </p:txBody>
      </p:sp>
    </p:spTree>
    <p:extLst>
      <p:ext uri="{BB962C8B-B14F-4D97-AF65-F5344CB8AC3E}">
        <p14:creationId xmlns:p14="http://schemas.microsoft.com/office/powerpoint/2010/main" val="32243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AU" altLang="en-US" sz="1200" u="sng" dirty="0"/>
              <a:t>Has anyone here ever made an FOI request?</a:t>
            </a:r>
            <a:r>
              <a:rPr lang="en-AU" altLang="en-US" sz="1200" dirty="0"/>
              <a:t> e.g. Applied to hospital for a copy of your health record? Applied</a:t>
            </a:r>
            <a:r>
              <a:rPr lang="en-AU" altLang="en-US" sz="1200" baseline="0" dirty="0"/>
              <a:t> </a:t>
            </a:r>
            <a:r>
              <a:rPr lang="en-AU" altLang="en-US" sz="1200" dirty="0"/>
              <a:t>to your local council for documents relating to a council project or parking</a:t>
            </a:r>
            <a:r>
              <a:rPr lang="en-AU" altLang="en-US" sz="1200" baseline="0" dirty="0"/>
              <a:t> tickets</a:t>
            </a:r>
            <a:r>
              <a:rPr lang="en-AU" altLang="en-US" sz="1200" dirty="0"/>
              <a:t>? If no, perhaps our presentation will inspire you to make a request.</a:t>
            </a:r>
            <a:endParaRPr lang="en-AU" altLang="en-US" sz="1200" b="1" u="sng" dirty="0"/>
          </a:p>
          <a:p>
            <a:pPr>
              <a:lnSpc>
                <a:spcPct val="90000"/>
              </a:lnSpc>
              <a:spcBef>
                <a:spcPct val="0"/>
              </a:spcBef>
            </a:pPr>
            <a:endParaRPr lang="en-AU" altLang="en-US" sz="1200" dirty="0"/>
          </a:p>
          <a:p>
            <a:pPr>
              <a:lnSpc>
                <a:spcPct val="90000"/>
              </a:lnSpc>
              <a:spcBef>
                <a:spcPct val="0"/>
              </a:spcBef>
            </a:pPr>
            <a:r>
              <a:rPr lang="en-AU" altLang="en-US" sz="1200" dirty="0"/>
              <a:t>How does the FOI process start? It begins when an agency receives a request from a member of the public. It could be an individual, someone from the media, an MP or an organisation.</a:t>
            </a:r>
            <a:endParaRPr lang="en-AU" altLang="en-US" sz="1200" b="1" dirty="0"/>
          </a:p>
          <a:p>
            <a:pPr>
              <a:lnSpc>
                <a:spcPct val="90000"/>
              </a:lnSpc>
              <a:spcBef>
                <a:spcPct val="0"/>
              </a:spcBef>
            </a:pPr>
            <a:endParaRPr lang="en-AU" altLang="en-US" sz="1200" dirty="0"/>
          </a:p>
          <a:p>
            <a:pPr marL="0" marR="0" indent="0" algn="l" defTabSz="914400" rtl="0" eaLnBrk="1" fontAlgn="auto" latinLnBrk="0" hangingPunct="1">
              <a:lnSpc>
                <a:spcPct val="90000"/>
              </a:lnSpc>
              <a:spcBef>
                <a:spcPct val="0"/>
              </a:spcBef>
              <a:spcAft>
                <a:spcPts val="0"/>
              </a:spcAft>
              <a:buClrTx/>
              <a:buSzTx/>
              <a:buFontTx/>
              <a:buNone/>
              <a:tabLst/>
              <a:defRPr/>
            </a:pPr>
            <a:r>
              <a:rPr lang="en-AU" altLang="en-US" sz="1200" dirty="0"/>
              <a:t>The request must be valid – section 17 of the FOI Act provides the minimum requirements for making a request it must be in writing</a:t>
            </a:r>
            <a:r>
              <a:rPr lang="en-AU" altLang="en-US" sz="1200" baseline="0" dirty="0"/>
              <a:t> and </a:t>
            </a:r>
            <a:r>
              <a:rPr lang="en-AU" altLang="en-US" sz="1200" dirty="0"/>
              <a:t>it must be accompanied by the application fee equal to 2 fee units. Currently, the fee is $28.40 (it increases each financial year). </a:t>
            </a:r>
            <a:r>
              <a:rPr lang="en-AU" altLang="en-US" sz="1200" baseline="0" dirty="0"/>
              <a:t>The </a:t>
            </a:r>
            <a:r>
              <a:rPr lang="en-AU" altLang="en-US" sz="1200" dirty="0"/>
              <a:t>application fee may be waived or reduced if it would cause hardship to the applicant. In practice, most agencies will accept proof of pension or concession entitlements in order to waive the application fee.</a:t>
            </a:r>
            <a:r>
              <a:rPr lang="en-AU" altLang="en-US" sz="1200" baseline="0" dirty="0"/>
              <a:t> </a:t>
            </a:r>
            <a:r>
              <a:rPr lang="en-AU" altLang="en-US" sz="1200" dirty="0"/>
              <a:t>It also must</a:t>
            </a:r>
            <a:r>
              <a:rPr lang="en-AU" altLang="en-US" sz="1200" baseline="0" dirty="0"/>
              <a:t> be clear as to what the FOI request is seeking, meaning </a:t>
            </a:r>
            <a:r>
              <a:rPr lang="en-AU" altLang="en-US" sz="1200" dirty="0"/>
              <a:t>it must contain sufficient information to enable the agency to identify the documents.</a:t>
            </a:r>
            <a:r>
              <a:rPr lang="en-AU" altLang="en-US" sz="1200" baseline="0" dirty="0"/>
              <a:t> </a:t>
            </a:r>
          </a:p>
          <a:p>
            <a:pPr>
              <a:lnSpc>
                <a:spcPct val="90000"/>
              </a:lnSpc>
              <a:spcBef>
                <a:spcPct val="0"/>
              </a:spcBef>
            </a:pPr>
            <a:endParaRPr lang="en-AU" altLang="en-US" sz="1200" dirty="0"/>
          </a:p>
          <a:p>
            <a:pPr>
              <a:lnSpc>
                <a:spcPct val="90000"/>
              </a:lnSpc>
              <a:spcBef>
                <a:spcPct val="0"/>
              </a:spcBef>
            </a:pPr>
            <a:r>
              <a:rPr lang="en-AU" altLang="en-US" sz="1200" dirty="0"/>
              <a:t>So what happens if a request doesn’t meet these requirements? The Act says that an agency has a duty to assist an applicant with making a valid and clear request, and must give the applicant a reasonable opportunity to consult</a:t>
            </a:r>
            <a:r>
              <a:rPr lang="en-AU" altLang="en-US" sz="1200" baseline="0" dirty="0"/>
              <a:t> with the Agency</a:t>
            </a:r>
            <a:r>
              <a:rPr lang="en-AU" altLang="en-US" sz="1200" dirty="0"/>
              <a:t>. In practice, this means writing or speaking to the applicant to find out what they’re looking</a:t>
            </a:r>
            <a:r>
              <a:rPr lang="en-AU" altLang="en-US" sz="1200" baseline="0" dirty="0"/>
              <a:t> for and helping them re-word their request in a way that will enable the Agency to process it.</a:t>
            </a:r>
          </a:p>
          <a:p>
            <a:pPr>
              <a:lnSpc>
                <a:spcPct val="90000"/>
              </a:lnSpc>
              <a:spcBef>
                <a:spcPct val="0"/>
              </a:spcBef>
            </a:pPr>
            <a:endParaRPr lang="en-AU" altLang="en-US" sz="1200" dirty="0"/>
          </a:p>
          <a:p>
            <a:pPr>
              <a:lnSpc>
                <a:spcPct val="90000"/>
              </a:lnSpc>
              <a:spcBef>
                <a:spcPct val="0"/>
              </a:spcBef>
            </a:pPr>
            <a:r>
              <a:rPr lang="en-AU" altLang="en-US" sz="1200" dirty="0"/>
              <a:t>Lastly, it’s important to note that all of these requirements apply to requests made within the provisions of the FOI Act,</a:t>
            </a:r>
            <a:r>
              <a:rPr lang="en-AU" altLang="en-US" sz="1200" baseline="0" dirty="0"/>
              <a:t> but t</a:t>
            </a:r>
            <a:r>
              <a:rPr lang="en-AU" altLang="en-US" sz="1200" dirty="0"/>
              <a:t>here are many opportunities for agencies to engage in the proactive release of documents or information outside of FOI, in order to assist applicants. Where the documents being sought are already publicly available, then applicants should be directed to that information. When an agency receives a request where it is apparent that no exemptions would apply, it could release that information outside the FOI Act. Our office encourages agencies to proactively release information where possible.</a:t>
            </a:r>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11</a:t>
            </a:fld>
            <a:endParaRPr lang="en-AU" dirty="0"/>
          </a:p>
        </p:txBody>
      </p:sp>
    </p:spTree>
    <p:extLst>
      <p:ext uri="{BB962C8B-B14F-4D97-AF65-F5344CB8AC3E}">
        <p14:creationId xmlns:p14="http://schemas.microsoft.com/office/powerpoint/2010/main" val="124418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AU" altLang="en-US" sz="1200" dirty="0"/>
              <a:t>despite the name of the Act, it only applies to ‘documents’ and not necessarily information. The answer to this question might seem obvious, but what is a document? A document</a:t>
            </a:r>
            <a:r>
              <a:rPr lang="en-AU" altLang="en-US" sz="1200" baseline="0" dirty="0"/>
              <a:t> can be:</a:t>
            </a:r>
          </a:p>
          <a:p>
            <a:pPr marL="342900" indent="-342900">
              <a:spcBef>
                <a:spcPts val="1200"/>
              </a:spcBef>
              <a:buFont typeface="Arial" panose="020B0604020202020204" pitchFamily="34" charset="0"/>
              <a:buChar char="•"/>
            </a:pPr>
            <a:r>
              <a:rPr lang="en-AU" altLang="en-US" sz="1200" b="0" dirty="0">
                <a:solidFill>
                  <a:srgbClr val="6E6259"/>
                </a:solidFill>
              </a:rPr>
              <a:t>Case notes</a:t>
            </a:r>
          </a:p>
          <a:p>
            <a:pPr marL="342900" indent="-342900">
              <a:spcBef>
                <a:spcPts val="1200"/>
              </a:spcBef>
              <a:buFont typeface="Arial" panose="020B0604020202020204" pitchFamily="34" charset="0"/>
              <a:buChar char="•"/>
            </a:pPr>
            <a:r>
              <a:rPr lang="en-AU" altLang="en-US" sz="1200" b="0" dirty="0">
                <a:solidFill>
                  <a:srgbClr val="6E6259"/>
                </a:solidFill>
              </a:rPr>
              <a:t>Screen dumps</a:t>
            </a:r>
          </a:p>
          <a:p>
            <a:pPr marL="342900" indent="-342900">
              <a:spcBef>
                <a:spcPts val="1200"/>
              </a:spcBef>
              <a:buFont typeface="Arial" panose="020B0604020202020204" pitchFamily="34" charset="0"/>
              <a:buChar char="•"/>
            </a:pPr>
            <a:r>
              <a:rPr lang="en-AU" altLang="en-US" sz="1200" b="0" dirty="0">
                <a:solidFill>
                  <a:srgbClr val="6E6259"/>
                </a:solidFill>
              </a:rPr>
              <a:t>Audio and video</a:t>
            </a:r>
          </a:p>
          <a:p>
            <a:pPr marL="342900" indent="-342900">
              <a:spcBef>
                <a:spcPts val="1200"/>
              </a:spcBef>
              <a:buFont typeface="Arial" panose="020B0604020202020204" pitchFamily="34" charset="0"/>
              <a:buChar char="•"/>
            </a:pPr>
            <a:r>
              <a:rPr lang="en-AU" altLang="en-US" sz="1200" b="0" dirty="0">
                <a:solidFill>
                  <a:srgbClr val="6E6259"/>
                </a:solidFill>
              </a:rPr>
              <a:t>Post-it notes</a:t>
            </a:r>
          </a:p>
          <a:p>
            <a:pPr marL="342900" indent="-342900">
              <a:spcBef>
                <a:spcPts val="1200"/>
              </a:spcBef>
              <a:buFont typeface="Arial" panose="020B0604020202020204" pitchFamily="34" charset="0"/>
              <a:buChar char="•"/>
            </a:pPr>
            <a:r>
              <a:rPr lang="en-AU" altLang="en-US" sz="1200" b="0" dirty="0">
                <a:solidFill>
                  <a:srgbClr val="6E6259"/>
                </a:solidFill>
              </a:rPr>
              <a:t>Emails</a:t>
            </a:r>
          </a:p>
          <a:p>
            <a:pPr marL="342900" indent="-342900">
              <a:spcBef>
                <a:spcPts val="1200"/>
              </a:spcBef>
              <a:buFont typeface="Arial" panose="020B0604020202020204" pitchFamily="34" charset="0"/>
              <a:buChar char="•"/>
            </a:pPr>
            <a:r>
              <a:rPr lang="en-AU" altLang="en-US" sz="1200" b="0" dirty="0">
                <a:solidFill>
                  <a:srgbClr val="6E6259"/>
                </a:solidFill>
              </a:rPr>
              <a:t>Photos</a:t>
            </a:r>
          </a:p>
          <a:p>
            <a:pPr marL="342900" indent="-342900">
              <a:spcBef>
                <a:spcPts val="1200"/>
              </a:spcBef>
              <a:buFont typeface="Arial" panose="020B0604020202020204" pitchFamily="34" charset="0"/>
              <a:buChar char="•"/>
            </a:pPr>
            <a:r>
              <a:rPr lang="en-AU" altLang="en-US" sz="1200" b="0" dirty="0">
                <a:solidFill>
                  <a:srgbClr val="6E6259"/>
                </a:solidFill>
              </a:rPr>
              <a:t>And more!</a:t>
            </a:r>
          </a:p>
          <a:p>
            <a:pPr>
              <a:spcBef>
                <a:spcPct val="0"/>
              </a:spcBef>
            </a:pPr>
            <a:endParaRPr lang="en-AU" altLang="en-US" sz="1200" dirty="0"/>
          </a:p>
          <a:p>
            <a:pPr>
              <a:spcBef>
                <a:spcPct val="0"/>
              </a:spcBef>
            </a:pPr>
            <a:r>
              <a:rPr lang="en-AU" altLang="en-US" sz="1200" dirty="0"/>
              <a:t>In addition to a document in writing, s5 of the Act defines document as including</a:t>
            </a:r>
          </a:p>
          <a:p>
            <a:pPr>
              <a:spcBef>
                <a:spcPct val="0"/>
              </a:spcBef>
              <a:buFontTx/>
              <a:buChar char="•"/>
            </a:pPr>
            <a:r>
              <a:rPr lang="en-AU" altLang="en-US" sz="1200" dirty="0"/>
              <a:t> Any book, map, plan, graph or drawing</a:t>
            </a:r>
          </a:p>
          <a:p>
            <a:pPr>
              <a:spcBef>
                <a:spcPct val="0"/>
              </a:spcBef>
              <a:buFontTx/>
              <a:buChar char="•"/>
            </a:pPr>
            <a:r>
              <a:rPr lang="en-AU" altLang="en-US" sz="1200" dirty="0"/>
              <a:t> Photographs, films, labels, discs, soundtracks</a:t>
            </a:r>
          </a:p>
          <a:p>
            <a:pPr>
              <a:spcBef>
                <a:spcPct val="0"/>
              </a:spcBef>
              <a:buFontTx/>
              <a:buChar char="•"/>
            </a:pPr>
            <a:r>
              <a:rPr lang="en-AU" altLang="en-US" sz="1200" dirty="0"/>
              <a:t> Electronic material including databases and emails</a:t>
            </a:r>
          </a:p>
          <a:p>
            <a:pPr>
              <a:spcBef>
                <a:spcPct val="0"/>
              </a:spcBef>
              <a:buFontTx/>
              <a:buChar char="•"/>
            </a:pPr>
            <a:r>
              <a:rPr lang="en-AU" altLang="en-US" sz="1200" dirty="0"/>
              <a:t> Local computer drives ( e.g. “G” and “H” drives)</a:t>
            </a:r>
          </a:p>
          <a:p>
            <a:pPr>
              <a:spcBef>
                <a:spcPct val="0"/>
              </a:spcBef>
              <a:buFontTx/>
              <a:buChar char="•"/>
            </a:pPr>
            <a:r>
              <a:rPr lang="en-AU" altLang="en-US" sz="1200" dirty="0"/>
              <a:t> Official files, staff diaries, post-it notes etc. </a:t>
            </a:r>
          </a:p>
          <a:p>
            <a:pPr>
              <a:spcBef>
                <a:spcPct val="0"/>
              </a:spcBef>
              <a:buFontTx/>
              <a:buChar char="•"/>
            </a:pPr>
            <a:r>
              <a:rPr lang="en-AU" altLang="en-US" sz="1200" dirty="0"/>
              <a:t> “(f) anything whatsoever on which is marked any words figures letters or symbols which are capable of carrying a definite meaning to persons conversant with them;”</a:t>
            </a:r>
          </a:p>
          <a:p>
            <a:pPr>
              <a:spcBef>
                <a:spcPct val="0"/>
              </a:spcBef>
              <a:buFontTx/>
              <a:buChar char="•"/>
            </a:pPr>
            <a:r>
              <a:rPr lang="en-AU" altLang="en-US" sz="1200" dirty="0"/>
              <a:t> And any copy, reproduction or duplicate of any of the above.</a:t>
            </a:r>
          </a:p>
          <a:p>
            <a:pPr>
              <a:spcBef>
                <a:spcPct val="0"/>
              </a:spcBef>
            </a:pPr>
            <a:endParaRPr lang="en-AU" altLang="en-US" sz="1200" dirty="0"/>
          </a:p>
          <a:p>
            <a:pPr>
              <a:spcBef>
                <a:spcPct val="0"/>
              </a:spcBef>
            </a:pPr>
            <a:r>
              <a:rPr lang="en-AU" altLang="en-US" sz="1200" dirty="0"/>
              <a:t>A further two important points about documents – they need to be:</a:t>
            </a:r>
          </a:p>
          <a:p>
            <a:pPr>
              <a:spcBef>
                <a:spcPct val="0"/>
              </a:spcBef>
              <a:buFontTx/>
              <a:buChar char="•"/>
            </a:pPr>
            <a:r>
              <a:rPr lang="en-AU" altLang="en-US" sz="1200" dirty="0"/>
              <a:t> Relevant to the terms of the FOI request, and be in existence at the time of the request;</a:t>
            </a:r>
          </a:p>
          <a:p>
            <a:pPr>
              <a:spcBef>
                <a:spcPct val="0"/>
              </a:spcBef>
              <a:buFontTx/>
              <a:buChar char="•"/>
            </a:pPr>
            <a:r>
              <a:rPr lang="en-AU" altLang="en-US" sz="1200" dirty="0"/>
              <a:t> In the</a:t>
            </a:r>
            <a:r>
              <a:rPr lang="en-AU" altLang="en-US" sz="1200" i="1" dirty="0"/>
              <a:t> possession</a:t>
            </a:r>
            <a:r>
              <a:rPr lang="en-AU" altLang="en-US" sz="1200" dirty="0"/>
              <a:t> of the agency. This includes documents that the agency may not physically have, but has the right to call for (e.g. held by a sub-branch of the agency</a:t>
            </a:r>
            <a:r>
              <a:rPr lang="en-AU" altLang="en-US" sz="1200" baseline="0" dirty="0"/>
              <a:t> </a:t>
            </a:r>
            <a:r>
              <a:rPr lang="en-AU" altLang="en-US" sz="1200" dirty="0"/>
              <a:t>or other entity related to the agency, or is held at the Public Records Office). Just FYI, we call this “constructive possession”.</a:t>
            </a:r>
          </a:p>
          <a:p>
            <a:endParaRPr lang="en-AU" dirty="0"/>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12</a:t>
            </a:fld>
            <a:endParaRPr lang="en-AU" dirty="0"/>
          </a:p>
        </p:txBody>
      </p:sp>
    </p:spTree>
    <p:extLst>
      <p:ext uri="{BB962C8B-B14F-4D97-AF65-F5344CB8AC3E}">
        <p14:creationId xmlns:p14="http://schemas.microsoft.com/office/powerpoint/2010/main" val="378591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13</a:t>
            </a:fld>
            <a:endParaRPr lang="en-AU" dirty="0"/>
          </a:p>
        </p:txBody>
      </p:sp>
    </p:spTree>
    <p:extLst>
      <p:ext uri="{BB962C8B-B14F-4D97-AF65-F5344CB8AC3E}">
        <p14:creationId xmlns:p14="http://schemas.microsoft.com/office/powerpoint/2010/main" val="2835161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Many</a:t>
            </a:r>
            <a:r>
              <a:rPr lang="en-AU" baseline="0" dirty="0"/>
              <a:t> of you may have seen references to FOI in the media recently. 2018 is an election year in Victoria, which means now more than ever, there is a focus on FOI. The above are all recent headlines involving FOI.</a:t>
            </a:r>
          </a:p>
          <a:p>
            <a:endParaRPr lang="en-AU" baseline="0" dirty="0"/>
          </a:p>
          <a:p>
            <a:pPr>
              <a:spcBef>
                <a:spcPct val="0"/>
              </a:spcBef>
            </a:pPr>
            <a:r>
              <a:rPr lang="en-AU" altLang="en-US" sz="1200" dirty="0"/>
              <a:t>Every year, there are hundreds of newspaper articles and TV and radio spots in Victorian media that specifically mention freedom of information. And that doesn’t include blogs, social media or non-mainstream news and comment sources. FOI officers have even</a:t>
            </a:r>
            <a:r>
              <a:rPr lang="en-AU" altLang="en-US" sz="1200" baseline="0" dirty="0"/>
              <a:t> been named in parliament. </a:t>
            </a:r>
            <a:r>
              <a:rPr lang="en-AU" altLang="en-US" sz="1200" dirty="0"/>
              <a:t>All of these articles cover a vast array of issues from a whole host of agencies – from small public authorities to local councils to the large departments. The kinds of issues raised in the articles relate to everything from specific incidents involving one individual to large multi-billion dollar projects.</a:t>
            </a:r>
          </a:p>
          <a:p>
            <a:pPr>
              <a:spcBef>
                <a:spcPct val="0"/>
              </a:spcBef>
            </a:pPr>
            <a:endParaRPr lang="en-AU" altLang="en-US" sz="1200" dirty="0"/>
          </a:p>
          <a:p>
            <a:pPr>
              <a:spcBef>
                <a:spcPct val="0"/>
              </a:spcBef>
            </a:pPr>
            <a:r>
              <a:rPr lang="en-US" altLang="en-US" sz="1200" dirty="0"/>
              <a:t>There is a good reason for all the headlines. Victorians are seeking and receiving access to government information in increasing numbers.</a:t>
            </a:r>
          </a:p>
          <a:p>
            <a:endParaRPr lang="en-AU" dirty="0"/>
          </a:p>
          <a:p>
            <a:pPr>
              <a:spcBef>
                <a:spcPct val="0"/>
              </a:spcBef>
            </a:pPr>
            <a:r>
              <a:rPr lang="en-US" altLang="en-US" sz="1200" baseline="0" dirty="0"/>
              <a:t>Some statistics from our Annual Report:  In</a:t>
            </a:r>
            <a:r>
              <a:rPr lang="en-US" altLang="en-US" sz="1200" dirty="0"/>
              <a:t> 2016-2017 financial year, 36,219 FOI applications were lodged across the state.</a:t>
            </a:r>
            <a:r>
              <a:rPr lang="en-US" altLang="en-US" sz="1200" baseline="0" dirty="0"/>
              <a:t> </a:t>
            </a:r>
          </a:p>
          <a:p>
            <a:pPr>
              <a:spcBef>
                <a:spcPct val="0"/>
              </a:spcBef>
            </a:pPr>
            <a:endParaRPr lang="en-US" altLang="en-US" sz="1200" dirty="0"/>
          </a:p>
          <a:p>
            <a:pPr>
              <a:spcBef>
                <a:spcPct val="0"/>
              </a:spcBef>
            </a:pPr>
            <a:r>
              <a:rPr lang="en-US" altLang="en-US" sz="1200" dirty="0"/>
              <a:t>In 65.6% of those requests, the agency granted full access. In 30.5%, partial access was given.</a:t>
            </a:r>
            <a:r>
              <a:rPr lang="en-US" altLang="en-US" sz="1200" baseline="0" dirty="0"/>
              <a:t> And only 3.9% were refused in full.</a:t>
            </a:r>
            <a:endParaRPr lang="en-AU" altLang="en-US" sz="1200" baseline="0" dirty="0"/>
          </a:p>
          <a:p>
            <a:pPr>
              <a:spcBef>
                <a:spcPct val="0"/>
              </a:spcBef>
            </a:pPr>
            <a:endParaRPr lang="en-AU" altLang="en-US" sz="120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dirty="0"/>
              <a:t>The number of FOI</a:t>
            </a:r>
            <a:r>
              <a:rPr lang="en-US" altLang="en-US" sz="1200" baseline="0" dirty="0"/>
              <a:t> requests has been growing year by year.</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120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baseline="0" dirty="0"/>
              <a:t>The majority of requests are personal – i.e. people asking for documents about themselves</a:t>
            </a:r>
            <a:endParaRPr lang="en-AU" altLang="en-US" sz="1200" dirty="0"/>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14</a:t>
            </a:fld>
            <a:endParaRPr lang="en-AU" dirty="0"/>
          </a:p>
        </p:txBody>
      </p:sp>
    </p:spTree>
    <p:extLst>
      <p:ext uri="{BB962C8B-B14F-4D97-AF65-F5344CB8AC3E}">
        <p14:creationId xmlns:p14="http://schemas.microsoft.com/office/powerpoint/2010/main" val="415132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Justifications for FOI laws are</a:t>
            </a:r>
            <a:r>
              <a:rPr lang="en-AU" sz="1200" kern="1200" baseline="0" dirty="0">
                <a:solidFill>
                  <a:schemeClr val="tx1"/>
                </a:solidFill>
                <a:effectLst/>
                <a:latin typeface="+mn-lt"/>
                <a:ea typeface="+mn-ea"/>
                <a:cs typeface="+mn-cs"/>
              </a:rPr>
              <a:t> in e</a:t>
            </a:r>
            <a:r>
              <a:rPr lang="en-AU" sz="1200" kern="1200" dirty="0">
                <a:solidFill>
                  <a:schemeClr val="tx1"/>
                </a:solidFill>
                <a:effectLst/>
                <a:latin typeface="+mn-lt"/>
                <a:ea typeface="+mn-ea"/>
                <a:cs typeface="+mn-cs"/>
              </a:rPr>
              <a:t>ssence: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that transparency is essential to political accountability, and to discouraging corruption and other forms of wrongdoing;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that the publication or release of information about the structure, organisation and workings of public sector bodies promotes increased participation in decision making; and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that individuals should be able to access their personal records to assure themselves that they are accurate and complete, and to seek their amendment if they are not.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Today  — more than ever — those justifications resonate, in our digitised, commercialised, democratic society. The volume and value of information collected and its use by government agencies continues to dramatically expand. The potential for the abuse of power,  and the need to hold governments to account for their decision making are still very real.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Journalist Kerry O’Brien presented the annual Solomon Lecture on International Right to Know Day in Brisbane on 28 September last year. He had some fascinating first hand insights into the media’s role in exposing corruption and keeping the community informed on government decisions in the decades pre and post-dating FOI legislation. He also discussed the current state of local and world politics, and argued that it is now just as critical as ever that the media have access to public sector information.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The context / challenges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Unlike elsewhere in Australia, Victoria’s FOI Act has not undergone a radical overhaul since its enactment. In the last 10 years we have seen, in a number of Australian jurisdictions, the introduction of ‘second generation’ FOI laws. These pieces of legislation enshrine in law a commitment to proactive release and provide that formal FOI requests are to be used as a last resort.  And there has been discussion among media commentators and across government about whether it’s time for Victoria to move in that direction too.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While that is a very big question, worthy of significant consideration, I will say that, in my  view, the philosophical underpinnings of our 1982 Act are still very relevant today. The Act’s object – to create a general right of access to public sector information, and to require agencies and Ministers to facilitate and promote the disclosure of information, promptly and at the lowest reasonable cost – continues to be fundamental to our modern, participatory democracy.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However, the FOI system in Victoria has evolved in such a way that it now faces some real challenges. The number of FOI requests to agencies and Ministers have increased dramatically over time. In 1984-85, there were 4,702 FOI requests made,  compared with 36,219 in 2016-17, which was a 5% increase on the previous year.  Anecdotally, it seems that requests are also increasing in scale and complexity.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The same amendments to the FOI Act that established OVIC reduced the maximum timeframe for responding to an FOI request from 45 to 30 days, and introduced new requirements to consult third parties when considering whether certain exemptions apply. While many agencies have already adapted their processes to respond to these changes, early indications are that the requirement to consult third parties is adversely affecting timeliness.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More generally, there has also been criticism of the way the FOI Act in Victoria is administered. The Victorian Auditor-General, in the 2012 audit report on </a:t>
            </a:r>
            <a:r>
              <a:rPr lang="en-AU" sz="1200" i="1" kern="1200" dirty="0">
                <a:solidFill>
                  <a:schemeClr val="tx1"/>
                </a:solidFill>
                <a:effectLst/>
                <a:latin typeface="+mn-lt"/>
                <a:ea typeface="+mn-ea"/>
                <a:cs typeface="+mn-cs"/>
              </a:rPr>
              <a:t>Freedom of Information</a:t>
            </a:r>
            <a:r>
              <a:rPr lang="en-AU" sz="1200" kern="1200" dirty="0">
                <a:solidFill>
                  <a:schemeClr val="tx1"/>
                </a:solidFill>
                <a:effectLst/>
                <a:latin typeface="+mn-lt"/>
                <a:ea typeface="+mn-ea"/>
                <a:cs typeface="+mn-cs"/>
              </a:rPr>
              <a:t>, stated that:</a:t>
            </a:r>
          </a:p>
          <a:p>
            <a:r>
              <a:rPr lang="en-AU" sz="1200" kern="1200" dirty="0">
                <a:solidFill>
                  <a:schemeClr val="tx1"/>
                </a:solidFill>
                <a:effectLst/>
                <a:latin typeface="+mn-lt"/>
                <a:ea typeface="+mn-ea"/>
                <a:cs typeface="+mn-cs"/>
              </a:rPr>
              <a:t>Since FOI legislation was introduced 30 years ago, Victoria has gone from being at the forefront of FOI law and administration to one of the least progressive jurisdictions in Australia.  </a:t>
            </a:r>
          </a:p>
          <a:p>
            <a:r>
              <a:rPr lang="en-AU" sz="1200" kern="1200" dirty="0">
                <a:solidFill>
                  <a:schemeClr val="tx1"/>
                </a:solidFill>
                <a:effectLst/>
                <a:latin typeface="+mn-lt"/>
                <a:ea typeface="+mn-ea"/>
                <a:cs typeface="+mn-cs"/>
              </a:rPr>
              <a:t>The Auditor-General pointed to “the Victorian public sector’s systemic failure” to support the public’s “right to timely, comprehensive and accurate information”.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While considerable work has been done in response to that report – particularly by the agencies that were subject to the audit –  there remains a perception among some sections of the media, the community and government that Victoria is lagging behind when it comes to FOI.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Recent media reporting has picked up on declining release-in-full rates, increasing deny-in-full rates, agencies adopting an overly technical approach to the interpretation of the Act, and external review decisions that appear to be out of step with other jurisdictions. That perception undermines the community’s level of trust and engagement with the public sector.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is perhaps for this reason that the Government has expressed an expectation that OVIC drive ‘the </a:t>
            </a:r>
            <a:r>
              <a:rPr lang="en-AU" sz="1200" i="1" kern="1200" dirty="0">
                <a:solidFill>
                  <a:schemeClr val="tx1"/>
                </a:solidFill>
                <a:effectLst/>
                <a:latin typeface="+mn-lt"/>
                <a:ea typeface="+mn-ea"/>
                <a:cs typeface="+mn-cs"/>
              </a:rPr>
              <a:t>cultural shifts</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necessary to improve the way government manages and provides access to information.’  </a:t>
            </a:r>
          </a:p>
          <a:p>
            <a:endParaRPr lang="en-AU" sz="120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15</a:t>
            </a:fld>
            <a:endParaRPr lang="en-AU" dirty="0"/>
          </a:p>
        </p:txBody>
      </p:sp>
    </p:spTree>
    <p:extLst>
      <p:ext uri="{BB962C8B-B14F-4D97-AF65-F5344CB8AC3E}">
        <p14:creationId xmlns:p14="http://schemas.microsoft.com/office/powerpoint/2010/main" val="365361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is where legislation such as the </a:t>
            </a:r>
            <a:r>
              <a:rPr lang="en-AU" sz="1200" i="1" kern="1200" dirty="0">
                <a:solidFill>
                  <a:schemeClr val="tx1"/>
                </a:solidFill>
                <a:effectLst/>
                <a:latin typeface="+mn-lt"/>
                <a:ea typeface="+mn-ea"/>
                <a:cs typeface="+mn-cs"/>
              </a:rPr>
              <a:t>Privacy and Data Protection Act</a:t>
            </a:r>
            <a:r>
              <a:rPr lang="en-AU" sz="1200" kern="1200" dirty="0">
                <a:solidFill>
                  <a:schemeClr val="tx1"/>
                </a:solidFill>
                <a:effectLst/>
                <a:latin typeface="+mn-lt"/>
                <a:ea typeface="+mn-ea"/>
                <a:cs typeface="+mn-cs"/>
              </a:rPr>
              <a:t> and the </a:t>
            </a:r>
            <a:r>
              <a:rPr lang="en-AU" sz="1200" i="1" kern="1200" dirty="0">
                <a:solidFill>
                  <a:schemeClr val="tx1"/>
                </a:solidFill>
                <a:effectLst/>
                <a:latin typeface="+mn-lt"/>
                <a:ea typeface="+mn-ea"/>
                <a:cs typeface="+mn-cs"/>
              </a:rPr>
              <a:t>Freedom of Information Act</a:t>
            </a:r>
            <a:r>
              <a:rPr lang="en-AU" sz="1200" kern="1200" dirty="0">
                <a:solidFill>
                  <a:schemeClr val="tx1"/>
                </a:solidFill>
                <a:effectLst/>
                <a:latin typeface="+mn-lt"/>
                <a:ea typeface="+mn-ea"/>
                <a:cs typeface="+mn-cs"/>
              </a:rPr>
              <a:t> come in.  </a:t>
            </a:r>
          </a:p>
          <a:p>
            <a:r>
              <a:rPr lang="en-AU" sz="1200" kern="1200" dirty="0">
                <a:solidFill>
                  <a:schemeClr val="tx1"/>
                </a:solidFill>
                <a:effectLst/>
                <a:latin typeface="+mn-lt"/>
                <a:ea typeface="+mn-ea"/>
                <a:cs typeface="+mn-cs"/>
              </a:rPr>
              <a:t>Each provides a legal framework for the way in which:</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government collects, uses, discloses and stores personal and sensitive data, and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how an individual can seek access to information held by government and ensure any personal information held about the individual is accurate.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Such ‘information rights’ are increasingly important in order that individuals can meaningfully participate in society and understand their relationship with their government.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My office recently commenced a process of strategic and operational planning for the years ahead.  As part of that process, I put the following deliberately provocative question to staff: Why do we need to govern how the public sector collects, stores, uses, discloses and secures information?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One of the answers that came back was, in part, that in the information age, control over information </a:t>
            </a:r>
            <a:r>
              <a:rPr lang="en-AU" sz="1200" i="1" kern="1200" dirty="0">
                <a:solidFill>
                  <a:schemeClr val="tx1"/>
                </a:solidFill>
                <a:effectLst/>
                <a:latin typeface="+mn-lt"/>
                <a:ea typeface="+mn-ea"/>
                <a:cs typeface="+mn-cs"/>
              </a:rPr>
              <a:t>is essential to the establishment of individual identity</a:t>
            </a:r>
            <a:r>
              <a:rPr lang="en-AU" sz="1200" kern="1200" dirty="0">
                <a:solidFill>
                  <a:schemeClr val="tx1"/>
                </a:solidFill>
                <a:effectLst/>
                <a:latin typeface="+mn-lt"/>
                <a:ea typeface="+mn-ea"/>
                <a:cs typeface="+mn-cs"/>
              </a:rPr>
              <a:t>.  We are not talking there about a proof of identity process to access a product or service.  Instead, we are talking about what it means to be human in the digital age.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Upholding the privacy of an individual’s personal information is paramount for a number of important reasons: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Privacy is recognised as a human right, internationally under Article 17 of the International Covenant on Civil and Political Rights.  It is also enshrined in s 13 of the Victorian </a:t>
            </a:r>
            <a:r>
              <a:rPr lang="en-AU" sz="1200" i="1" kern="1200" dirty="0">
                <a:solidFill>
                  <a:schemeClr val="tx1"/>
                </a:solidFill>
                <a:effectLst/>
                <a:latin typeface="+mn-lt"/>
                <a:ea typeface="+mn-ea"/>
                <a:cs typeface="+mn-cs"/>
              </a:rPr>
              <a:t>Charter of Human Rights and Responsibilities</a:t>
            </a:r>
            <a:r>
              <a:rPr lang="en-AU"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There are significant economic and social benefits in establishing strong relationships between government and the public based on trust and transparency.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People need to feel secure in the knowledge that government is handling their information appropriately and lawfully.  That confidence, in turn, builds the social licence given to government to deal with individuals’ data as the public has trust in the public sector’s stewardship of their personal information.</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16</a:t>
            </a:fld>
            <a:endParaRPr lang="en-AU" dirty="0"/>
          </a:p>
        </p:txBody>
      </p:sp>
    </p:spTree>
    <p:extLst>
      <p:ext uri="{BB962C8B-B14F-4D97-AF65-F5344CB8AC3E}">
        <p14:creationId xmlns:p14="http://schemas.microsoft.com/office/powerpoint/2010/main" val="73894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challenge for any organisation, whether public or private, is knowing how to reap the social and economic benefits of all of this information while establishing strong privacy and security protections.</a:t>
            </a:r>
          </a:p>
          <a:p>
            <a:r>
              <a:rPr lang="en-AU" sz="1200" kern="1200" dirty="0">
                <a:solidFill>
                  <a:schemeClr val="tx1"/>
                </a:solidFill>
                <a:effectLst/>
                <a:latin typeface="+mn-lt"/>
                <a:ea typeface="+mn-ea"/>
                <a:cs typeface="+mn-cs"/>
              </a:rPr>
              <a:t>Technology further enhances this challenge. It creates uncertainties around how personal information is to be handled in accordance with privacy laws.  This is evident through big data, Internet of Things devices, artificial intelligence and </a:t>
            </a:r>
            <a:r>
              <a:rPr lang="en-AU" sz="1200" kern="1200" dirty="0" err="1">
                <a:solidFill>
                  <a:schemeClr val="tx1"/>
                </a:solidFill>
                <a:effectLst/>
                <a:latin typeface="+mn-lt"/>
                <a:ea typeface="+mn-ea"/>
                <a:cs typeface="+mn-cs"/>
              </a:rPr>
              <a:t>blockchain</a:t>
            </a:r>
            <a:r>
              <a:rPr lang="en-AU" sz="1200" kern="1200" dirty="0">
                <a:solidFill>
                  <a:schemeClr val="tx1"/>
                </a:solidFill>
                <a:effectLst/>
                <a:latin typeface="+mn-lt"/>
                <a:ea typeface="+mn-ea"/>
                <a:cs typeface="+mn-cs"/>
              </a:rPr>
              <a:t> technology.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 will </a:t>
            </a:r>
            <a:r>
              <a:rPr lang="en-AU" sz="1200" i="1" kern="1200" dirty="0">
                <a:solidFill>
                  <a:schemeClr val="tx1"/>
                </a:solidFill>
                <a:effectLst/>
                <a:latin typeface="+mn-lt"/>
                <a:ea typeface="+mn-ea"/>
                <a:cs typeface="+mn-cs"/>
              </a:rPr>
              <a:t>not</a:t>
            </a:r>
            <a:r>
              <a:rPr lang="en-AU" sz="1200" kern="1200" dirty="0">
                <a:solidFill>
                  <a:schemeClr val="tx1"/>
                </a:solidFill>
                <a:effectLst/>
                <a:latin typeface="+mn-lt"/>
                <a:ea typeface="+mn-ea"/>
                <a:cs typeface="+mn-cs"/>
              </a:rPr>
              <a:t> ask for a show of hands as to which of us actually proclaim to understand </a:t>
            </a:r>
            <a:r>
              <a:rPr lang="en-AU" sz="1200" kern="1200" dirty="0" err="1">
                <a:solidFill>
                  <a:schemeClr val="tx1"/>
                </a:solidFill>
                <a:effectLst/>
                <a:latin typeface="+mn-lt"/>
                <a:ea typeface="+mn-ea"/>
                <a:cs typeface="+mn-cs"/>
              </a:rPr>
              <a:t>blockchain</a:t>
            </a:r>
            <a:r>
              <a:rPr lang="en-AU" sz="1200" kern="1200" dirty="0">
                <a:solidFill>
                  <a:schemeClr val="tx1"/>
                </a:solidFill>
                <a:effectLst/>
                <a:latin typeface="+mn-lt"/>
                <a:ea typeface="+mn-ea"/>
                <a:cs typeface="+mn-cs"/>
              </a:rPr>
              <a:t>, primarily to prevent self-incrimination.  But when you have the government of Venezuela launching its own crypto currency based on distributed ledger technology and backed, no less, by that country’s oil reserves, you can be sure that the world is changing.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Alongside the technological issues, experience tells us that organisations are also grappling with increasing demand to share information, the effective de-identification of data, and giving effect to the privacy obligations that carry through to the public sector’s contracted service providers.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OVIC is working towards facilitating closer working relationships with agencies to assist them in meeting their privacy obligations and assisting them to achieve their information sharing objectives in a privacy-enhancing way.  </a:t>
            </a:r>
          </a:p>
          <a:p>
            <a:r>
              <a:rPr lang="en-AU" sz="1200" kern="1200" dirty="0">
                <a:solidFill>
                  <a:schemeClr val="tx1"/>
                </a:solidFill>
                <a:effectLst/>
                <a:latin typeface="+mn-lt"/>
                <a:ea typeface="+mn-ea"/>
                <a:cs typeface="+mn-cs"/>
              </a:rPr>
              <a:t>We want agencies to utilise us in planning their projects and building in privacy protections, and to seek our advice and assistance, where required.  While we will always need to maintain our independence as a regulator from particular projects or initiatives, we will always strive to provide practical advice to agencies.</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17</a:t>
            </a:fld>
            <a:endParaRPr lang="en-AU" dirty="0"/>
          </a:p>
        </p:txBody>
      </p:sp>
    </p:spTree>
    <p:extLst>
      <p:ext uri="{BB962C8B-B14F-4D97-AF65-F5344CB8AC3E}">
        <p14:creationId xmlns:p14="http://schemas.microsoft.com/office/powerpoint/2010/main" val="282632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12BED7D-93BB-45B3-A0BC-954C87C9B4A3}" type="slidenum">
              <a:rPr lang="en-AU" smtClean="0"/>
              <a:t>18</a:t>
            </a:fld>
            <a:endParaRPr lang="en-AU" dirty="0"/>
          </a:p>
        </p:txBody>
      </p:sp>
    </p:spTree>
    <p:extLst>
      <p:ext uri="{BB962C8B-B14F-4D97-AF65-F5344CB8AC3E}">
        <p14:creationId xmlns:p14="http://schemas.microsoft.com/office/powerpoint/2010/main" val="2644459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is where legislation such as the </a:t>
            </a:r>
            <a:r>
              <a:rPr lang="en-AU" sz="1200" i="1" kern="1200" dirty="0">
                <a:solidFill>
                  <a:schemeClr val="tx1"/>
                </a:solidFill>
                <a:effectLst/>
                <a:latin typeface="+mn-lt"/>
                <a:ea typeface="+mn-ea"/>
                <a:cs typeface="+mn-cs"/>
              </a:rPr>
              <a:t>Privacy and Data Protection Act</a:t>
            </a:r>
            <a:r>
              <a:rPr lang="en-AU" sz="1200" kern="1200" dirty="0">
                <a:solidFill>
                  <a:schemeClr val="tx1"/>
                </a:solidFill>
                <a:effectLst/>
                <a:latin typeface="+mn-lt"/>
                <a:ea typeface="+mn-ea"/>
                <a:cs typeface="+mn-cs"/>
              </a:rPr>
              <a:t> and the </a:t>
            </a:r>
            <a:r>
              <a:rPr lang="en-AU" sz="1200" i="1" kern="1200" dirty="0">
                <a:solidFill>
                  <a:schemeClr val="tx1"/>
                </a:solidFill>
                <a:effectLst/>
                <a:latin typeface="+mn-lt"/>
                <a:ea typeface="+mn-ea"/>
                <a:cs typeface="+mn-cs"/>
              </a:rPr>
              <a:t>Freedom of Information Act</a:t>
            </a:r>
            <a:r>
              <a:rPr lang="en-AU" sz="1200" kern="1200" dirty="0">
                <a:solidFill>
                  <a:schemeClr val="tx1"/>
                </a:solidFill>
                <a:effectLst/>
                <a:latin typeface="+mn-lt"/>
                <a:ea typeface="+mn-ea"/>
                <a:cs typeface="+mn-cs"/>
              </a:rPr>
              <a:t> come in.  </a:t>
            </a:r>
          </a:p>
          <a:p>
            <a:r>
              <a:rPr lang="en-AU" sz="1200" kern="1200" dirty="0">
                <a:solidFill>
                  <a:schemeClr val="tx1"/>
                </a:solidFill>
                <a:effectLst/>
                <a:latin typeface="+mn-lt"/>
                <a:ea typeface="+mn-ea"/>
                <a:cs typeface="+mn-cs"/>
              </a:rPr>
              <a:t>Each provides a legal framework for the way in which:</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government collects, uses, discloses and stores personal and sensitive data, and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how an individual can seek access to information held by government and ensure any personal information held about the individual is accurate.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Such ‘information rights’ are increasingly important in order that individuals can meaningfully participate in society and understand their relationship with their government.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My office recently commenced a process of strategic and operational planning for the years ahead.  As part of that process, I put the following deliberately provocative question to staff: Why do we need to govern how the public sector collects, stores, uses, discloses and secures information?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One of the answers that came back was, in part, that in the information age, control over information </a:t>
            </a:r>
            <a:r>
              <a:rPr lang="en-AU" sz="1200" i="1" kern="1200" dirty="0">
                <a:solidFill>
                  <a:schemeClr val="tx1"/>
                </a:solidFill>
                <a:effectLst/>
                <a:latin typeface="+mn-lt"/>
                <a:ea typeface="+mn-ea"/>
                <a:cs typeface="+mn-cs"/>
              </a:rPr>
              <a:t>is essential to the establishment of individual identity</a:t>
            </a:r>
            <a:r>
              <a:rPr lang="en-AU" sz="1200" kern="1200" dirty="0">
                <a:solidFill>
                  <a:schemeClr val="tx1"/>
                </a:solidFill>
                <a:effectLst/>
                <a:latin typeface="+mn-lt"/>
                <a:ea typeface="+mn-ea"/>
                <a:cs typeface="+mn-cs"/>
              </a:rPr>
              <a:t>.  We are not talking there about a proof of identity process to access a product or service.  Instead, we are talking about what it means to be human in the digital age.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Upholding the privacy of an individual’s personal information is paramount for a number of important reasons: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Privacy is recognised as a human right, internationally under Article 17 of the International Covenant on Civil and Political Rights.  It is also enshrined in s 13 of the Victorian </a:t>
            </a:r>
            <a:r>
              <a:rPr lang="en-AU" sz="1200" i="1" kern="1200" dirty="0">
                <a:solidFill>
                  <a:schemeClr val="tx1"/>
                </a:solidFill>
                <a:effectLst/>
                <a:latin typeface="+mn-lt"/>
                <a:ea typeface="+mn-ea"/>
                <a:cs typeface="+mn-cs"/>
              </a:rPr>
              <a:t>Charter of Human Rights and Responsibilities</a:t>
            </a:r>
            <a:r>
              <a:rPr lang="en-AU"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There are significant economic and social benefits in establishing strong relationships between government and the public based on trust and transparency.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People need to feel secure in the knowledge that government is handling their information appropriately and lawfully.  That confidence, in turn, builds the social licence given to government to deal with individuals’ data as the public has trust in the public sector’s stewardship of their personal information.</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19</a:t>
            </a:fld>
            <a:endParaRPr lang="en-AU" dirty="0"/>
          </a:p>
        </p:txBody>
      </p:sp>
    </p:spTree>
    <p:extLst>
      <p:ext uri="{BB962C8B-B14F-4D97-AF65-F5344CB8AC3E}">
        <p14:creationId xmlns:p14="http://schemas.microsoft.com/office/powerpoint/2010/main" val="96085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is where legislation such as the </a:t>
            </a:r>
            <a:r>
              <a:rPr lang="en-AU" sz="1200" i="1" kern="1200" dirty="0">
                <a:solidFill>
                  <a:schemeClr val="tx1"/>
                </a:solidFill>
                <a:effectLst/>
                <a:latin typeface="+mn-lt"/>
                <a:ea typeface="+mn-ea"/>
                <a:cs typeface="+mn-cs"/>
              </a:rPr>
              <a:t>Privacy and Data Protection Act</a:t>
            </a:r>
            <a:r>
              <a:rPr lang="en-AU" sz="1200" kern="1200" dirty="0">
                <a:solidFill>
                  <a:schemeClr val="tx1"/>
                </a:solidFill>
                <a:effectLst/>
                <a:latin typeface="+mn-lt"/>
                <a:ea typeface="+mn-ea"/>
                <a:cs typeface="+mn-cs"/>
              </a:rPr>
              <a:t> and the </a:t>
            </a:r>
            <a:r>
              <a:rPr lang="en-AU" sz="1200" i="1" kern="1200" dirty="0">
                <a:solidFill>
                  <a:schemeClr val="tx1"/>
                </a:solidFill>
                <a:effectLst/>
                <a:latin typeface="+mn-lt"/>
                <a:ea typeface="+mn-ea"/>
                <a:cs typeface="+mn-cs"/>
              </a:rPr>
              <a:t>Freedom of Information Act</a:t>
            </a:r>
            <a:r>
              <a:rPr lang="en-AU" sz="1200" kern="1200" dirty="0">
                <a:solidFill>
                  <a:schemeClr val="tx1"/>
                </a:solidFill>
                <a:effectLst/>
                <a:latin typeface="+mn-lt"/>
                <a:ea typeface="+mn-ea"/>
                <a:cs typeface="+mn-cs"/>
              </a:rPr>
              <a:t> come in.  </a:t>
            </a:r>
          </a:p>
          <a:p>
            <a:r>
              <a:rPr lang="en-AU" sz="1200" kern="1200" dirty="0">
                <a:solidFill>
                  <a:schemeClr val="tx1"/>
                </a:solidFill>
                <a:effectLst/>
                <a:latin typeface="+mn-lt"/>
                <a:ea typeface="+mn-ea"/>
                <a:cs typeface="+mn-cs"/>
              </a:rPr>
              <a:t>Each provides a legal framework for the way in which:</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government collects, uses, discloses and stores personal and sensitive data, and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how an individual can seek access to information held by government and ensure any personal information held about the individual is accurate.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Such ‘information rights’ are increasingly important in order that individuals can meaningfully participate in society and understand their relationship with their government.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My office recently commenced a process of strategic and operational planning for the years ahead.  As part of that process, I put the following deliberately provocative question to staff: Why do we need to govern how the public sector collects, stores, uses, discloses and secures information?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One of the answers that came back was, in part, that in the information age, control over information </a:t>
            </a:r>
            <a:r>
              <a:rPr lang="en-AU" sz="1200" i="1" kern="1200" dirty="0">
                <a:solidFill>
                  <a:schemeClr val="tx1"/>
                </a:solidFill>
                <a:effectLst/>
                <a:latin typeface="+mn-lt"/>
                <a:ea typeface="+mn-ea"/>
                <a:cs typeface="+mn-cs"/>
              </a:rPr>
              <a:t>is essential to the establishment of individual identity</a:t>
            </a:r>
            <a:r>
              <a:rPr lang="en-AU" sz="1200" kern="1200" dirty="0">
                <a:solidFill>
                  <a:schemeClr val="tx1"/>
                </a:solidFill>
                <a:effectLst/>
                <a:latin typeface="+mn-lt"/>
                <a:ea typeface="+mn-ea"/>
                <a:cs typeface="+mn-cs"/>
              </a:rPr>
              <a:t>.  We are not talking there about a proof of identity process to access a product or service.  Instead, we are talking about what it means to be human in the digital age.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Upholding the privacy of an individual’s personal information is paramount for a number of important reasons: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Privacy is recognised as a human right, internationally under Article 17 of the International Covenant on Civil and Political Rights.  It is also enshrined in s 13 of the Victorian </a:t>
            </a:r>
            <a:r>
              <a:rPr lang="en-AU" sz="1200" i="1" kern="1200" dirty="0">
                <a:solidFill>
                  <a:schemeClr val="tx1"/>
                </a:solidFill>
                <a:effectLst/>
                <a:latin typeface="+mn-lt"/>
                <a:ea typeface="+mn-ea"/>
                <a:cs typeface="+mn-cs"/>
              </a:rPr>
              <a:t>Charter of Human Rights and Responsibilities</a:t>
            </a:r>
            <a:r>
              <a:rPr lang="en-AU"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There are significant economic and social benefits in establishing strong relationships between government and the public based on trust and transparency.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People need to feel secure in the knowledge that government is handling their information appropriately and lawfully.  That confidence, in turn, builds the social licence given to government to deal with individuals’ data as the public has trust in the public sector’s stewardship of their personal information.</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21</a:t>
            </a:fld>
            <a:endParaRPr lang="en-AU" dirty="0"/>
          </a:p>
        </p:txBody>
      </p:sp>
    </p:spTree>
    <p:extLst>
      <p:ext uri="{BB962C8B-B14F-4D97-AF65-F5344CB8AC3E}">
        <p14:creationId xmlns:p14="http://schemas.microsoft.com/office/powerpoint/2010/main" val="336659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2</a:t>
            </a:fld>
            <a:endParaRPr lang="en-AU" dirty="0"/>
          </a:p>
        </p:txBody>
      </p:sp>
    </p:spTree>
    <p:extLst>
      <p:ext uri="{BB962C8B-B14F-4D97-AF65-F5344CB8AC3E}">
        <p14:creationId xmlns:p14="http://schemas.microsoft.com/office/powerpoint/2010/main" val="4184969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Victorian Government has committed to effectively manage protective data security risks within the Victorian public sector.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OVIC is unique in that it is the first of its kind in Australia to integrate data security and protection. Our objective is to foster a more risk based approach to protective data security.</a:t>
            </a:r>
          </a:p>
          <a:p>
            <a:endParaRPr lang="en-AU" sz="1200" u="sng"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rPr>
              <a:t>Framework</a:t>
            </a:r>
            <a:endParaRPr lang="en-AU" sz="1200" u="none" kern="1200" dirty="0">
              <a:solidFill>
                <a:schemeClr val="tx1"/>
              </a:solidFill>
              <a:effectLst/>
              <a:latin typeface="+mn-lt"/>
              <a:ea typeface="+mn-ea"/>
              <a:cs typeface="+mn-cs"/>
            </a:endParaRPr>
          </a:p>
          <a:p>
            <a:r>
              <a:rPr lang="en-AU" sz="1200" u="none" kern="1200" dirty="0">
                <a:solidFill>
                  <a:schemeClr val="tx1"/>
                </a:solidFill>
                <a:effectLst/>
                <a:latin typeface="+mn-lt"/>
                <a:ea typeface="+mn-ea"/>
                <a:cs typeface="+mn-cs"/>
              </a:rPr>
              <a:t>T</a:t>
            </a:r>
            <a:r>
              <a:rPr lang="en-AU" sz="1200" kern="1200" dirty="0">
                <a:solidFill>
                  <a:schemeClr val="tx1"/>
                </a:solidFill>
                <a:effectLst/>
                <a:latin typeface="+mn-lt"/>
                <a:ea typeface="+mn-ea"/>
                <a:cs typeface="+mn-cs"/>
              </a:rPr>
              <a:t>he Victorian Protective Data Security Framework (</a:t>
            </a:r>
            <a:r>
              <a:rPr lang="en-AU" sz="1200" b="1" kern="1200" dirty="0">
                <a:solidFill>
                  <a:schemeClr val="tx1"/>
                </a:solidFill>
                <a:effectLst/>
                <a:latin typeface="+mn-lt"/>
                <a:ea typeface="+mn-ea"/>
                <a:cs typeface="+mn-cs"/>
              </a:rPr>
              <a:t>VPDSF</a:t>
            </a:r>
            <a:r>
              <a:rPr lang="en-AU" sz="1200" kern="1200" dirty="0">
                <a:solidFill>
                  <a:schemeClr val="tx1"/>
                </a:solidFill>
                <a:effectLst/>
                <a:latin typeface="+mn-lt"/>
                <a:ea typeface="+mn-ea"/>
                <a:cs typeface="+mn-cs"/>
              </a:rPr>
              <a:t>) is the overall scheme for managing protective data security risks in Victoria’s public sector.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Framework seeks to introduce cultural change so that protective data security practices are reflected in everyday business operations, and all agency personnel take a shared responsibility.  </a:t>
            </a:r>
          </a:p>
          <a:p>
            <a:r>
              <a:rPr lang="en-AU" sz="1200" kern="1200" dirty="0">
                <a:solidFill>
                  <a:schemeClr val="tx1"/>
                </a:solidFill>
                <a:effectLst/>
                <a:latin typeface="+mn-lt"/>
                <a:ea typeface="+mn-ea"/>
                <a:cs typeface="+mn-cs"/>
              </a:rPr>
              <a:t>The framework consists of: </a:t>
            </a:r>
          </a:p>
          <a:p>
            <a:pPr marL="228600" lvl="0" indent="-228600">
              <a:buFont typeface="+mj-lt"/>
              <a:buAutoNum type="arabicPeriod"/>
            </a:pPr>
            <a:r>
              <a:rPr lang="en-AU" sz="1200" kern="1200" dirty="0">
                <a:solidFill>
                  <a:schemeClr val="tx1"/>
                </a:solidFill>
                <a:effectLst/>
                <a:latin typeface="+mn-lt"/>
                <a:ea typeface="+mn-ea"/>
                <a:cs typeface="+mn-cs"/>
              </a:rPr>
              <a:t>The Victorian Protective Data Security Standards (</a:t>
            </a:r>
            <a:r>
              <a:rPr lang="en-AU" sz="1200" b="1" kern="1200" dirty="0">
                <a:solidFill>
                  <a:schemeClr val="tx1"/>
                </a:solidFill>
                <a:effectLst/>
                <a:latin typeface="+mn-lt"/>
                <a:ea typeface="+mn-ea"/>
                <a:cs typeface="+mn-cs"/>
              </a:rPr>
              <a:t>VPDSS</a:t>
            </a:r>
            <a:r>
              <a:rPr lang="en-AU" sz="1200" kern="1200" dirty="0">
                <a:solidFill>
                  <a:schemeClr val="tx1"/>
                </a:solidFill>
                <a:effectLst/>
                <a:latin typeface="+mn-lt"/>
                <a:ea typeface="+mn-ea"/>
                <a:cs typeface="+mn-cs"/>
              </a:rPr>
              <a:t>) endorsed by the Special Minister of State</a:t>
            </a:r>
          </a:p>
          <a:p>
            <a:pPr marL="228600" lvl="0" indent="-228600">
              <a:buFont typeface="+mj-lt"/>
              <a:buAutoNum type="arabicPeriod"/>
            </a:pPr>
            <a:r>
              <a:rPr lang="en-AU" sz="1200" kern="1200" dirty="0">
                <a:solidFill>
                  <a:schemeClr val="tx1"/>
                </a:solidFill>
                <a:effectLst/>
                <a:latin typeface="+mn-lt"/>
                <a:ea typeface="+mn-ea"/>
                <a:cs typeface="+mn-cs"/>
              </a:rPr>
              <a:t>The associated Assurance Model; and</a:t>
            </a:r>
          </a:p>
          <a:p>
            <a:pPr marL="228600" lvl="0" indent="-228600">
              <a:buFont typeface="+mj-lt"/>
              <a:buAutoNum type="arabicPeriod"/>
            </a:pPr>
            <a:r>
              <a:rPr lang="en-AU" sz="1200" kern="1200" dirty="0">
                <a:solidFill>
                  <a:schemeClr val="tx1"/>
                </a:solidFill>
                <a:effectLst/>
                <a:latin typeface="+mn-lt"/>
                <a:ea typeface="+mn-ea"/>
                <a:cs typeface="+mn-cs"/>
              </a:rPr>
              <a:t>Supplementary security guides and supporting resources developed by OVIC. </a:t>
            </a:r>
          </a:p>
          <a:p>
            <a:pPr marL="0" lvl="0" indent="0">
              <a:buFont typeface="+mj-lt"/>
              <a:buNone/>
            </a:pPr>
            <a:endParaRPr lang="en-AU" sz="1200" kern="1200" dirty="0">
              <a:solidFill>
                <a:schemeClr val="tx1"/>
              </a:solidFill>
              <a:effectLst/>
              <a:latin typeface="+mn-lt"/>
              <a:ea typeface="+mn-ea"/>
              <a:cs typeface="+mn-cs"/>
            </a:endParaRPr>
          </a:p>
          <a:p>
            <a:pPr marL="0" lvl="0" indent="0">
              <a:buFont typeface="+mj-lt"/>
              <a:buNone/>
            </a:pPr>
            <a:r>
              <a:rPr lang="en-AU" sz="1200" kern="1200" dirty="0">
                <a:solidFill>
                  <a:schemeClr val="tx1"/>
                </a:solidFill>
                <a:effectLst/>
                <a:latin typeface="+mn-lt"/>
                <a:ea typeface="+mn-ea"/>
                <a:cs typeface="+mn-cs"/>
              </a:rPr>
              <a:t>The Framework has been developed to help public-sector organisations manage protective data security risks by: </a:t>
            </a:r>
          </a:p>
          <a:p>
            <a:pPr marL="228600" lvl="0" indent="-228600">
              <a:buFont typeface="+mj-lt"/>
              <a:buAutoNum type="arabicPeriod"/>
            </a:pPr>
            <a:r>
              <a:rPr lang="en-AU" sz="1200" kern="1200" dirty="0">
                <a:solidFill>
                  <a:schemeClr val="tx1"/>
                </a:solidFill>
                <a:effectLst/>
                <a:latin typeface="+mn-lt"/>
                <a:ea typeface="+mn-ea"/>
                <a:cs typeface="+mn-cs"/>
              </a:rPr>
              <a:t>Identifying information assets</a:t>
            </a:r>
          </a:p>
          <a:p>
            <a:pPr marL="228600" lvl="0" indent="-228600">
              <a:buFont typeface="+mj-lt"/>
              <a:buAutoNum type="arabicPeriod"/>
            </a:pPr>
            <a:r>
              <a:rPr lang="en-AU" sz="1200" kern="1200" dirty="0">
                <a:solidFill>
                  <a:schemeClr val="tx1"/>
                </a:solidFill>
                <a:effectLst/>
                <a:latin typeface="+mn-lt"/>
                <a:ea typeface="+mn-ea"/>
                <a:cs typeface="+mn-cs"/>
              </a:rPr>
              <a:t>Assessing the value of information</a:t>
            </a:r>
          </a:p>
          <a:p>
            <a:pPr marL="228600" lvl="0" indent="-228600">
              <a:buFont typeface="+mj-lt"/>
              <a:buAutoNum type="arabicPeriod"/>
            </a:pPr>
            <a:r>
              <a:rPr lang="en-AU" sz="1200" kern="1200" dirty="0">
                <a:solidFill>
                  <a:schemeClr val="tx1"/>
                </a:solidFill>
                <a:effectLst/>
                <a:latin typeface="+mn-lt"/>
                <a:ea typeface="+mn-ea"/>
                <a:cs typeface="+mn-cs"/>
              </a:rPr>
              <a:t>Identifying and managing protective data security risks</a:t>
            </a:r>
          </a:p>
          <a:p>
            <a:pPr marL="228600" lvl="0" indent="-228600">
              <a:buFont typeface="+mj-lt"/>
              <a:buAutoNum type="arabicPeriod"/>
            </a:pPr>
            <a:r>
              <a:rPr lang="en-AU" sz="1200" kern="1200" dirty="0">
                <a:solidFill>
                  <a:schemeClr val="tx1"/>
                </a:solidFill>
                <a:effectLst/>
                <a:latin typeface="+mn-lt"/>
                <a:ea typeface="+mn-ea"/>
                <a:cs typeface="+mn-cs"/>
              </a:rPr>
              <a:t>Applying security measures</a:t>
            </a:r>
          </a:p>
          <a:p>
            <a:pPr marL="228600" lvl="0" indent="-228600">
              <a:buFont typeface="+mj-lt"/>
              <a:buAutoNum type="arabicPeriod"/>
            </a:pPr>
            <a:r>
              <a:rPr lang="en-AU" sz="1200" kern="1200" dirty="0">
                <a:solidFill>
                  <a:schemeClr val="tx1"/>
                </a:solidFill>
                <a:effectLst/>
                <a:latin typeface="+mn-lt"/>
                <a:ea typeface="+mn-ea"/>
                <a:cs typeface="+mn-cs"/>
              </a:rPr>
              <a:t>Enhancing their protective data security capability; and</a:t>
            </a:r>
          </a:p>
          <a:p>
            <a:pPr marL="228600" lvl="0" indent="-228600">
              <a:buFont typeface="+mj-lt"/>
              <a:buAutoNum type="arabicPeriod"/>
            </a:pPr>
            <a:r>
              <a:rPr lang="en-AU" sz="1200" kern="1200" dirty="0">
                <a:solidFill>
                  <a:schemeClr val="tx1"/>
                </a:solidFill>
                <a:effectLst/>
                <a:latin typeface="+mn-lt"/>
                <a:ea typeface="+mn-ea"/>
                <a:cs typeface="+mn-cs"/>
              </a:rPr>
              <a:t>Creating a positive security culture.</a:t>
            </a:r>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22</a:t>
            </a:fld>
            <a:endParaRPr lang="en-AU" dirty="0"/>
          </a:p>
        </p:txBody>
      </p:sp>
    </p:spTree>
    <p:extLst>
      <p:ext uri="{BB962C8B-B14F-4D97-AF65-F5344CB8AC3E}">
        <p14:creationId xmlns:p14="http://schemas.microsoft.com/office/powerpoint/2010/main" val="3477424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At first the attacks went unnoticed.</a:t>
            </a:r>
          </a:p>
          <a:p>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 spate of mysterious faults and communications breakdowns hitting a network of 150 computer-controlled sewage pumping stations belonging to Queensland’s </a:t>
            </a:r>
            <a:r>
              <a:rPr lang="en-US" sz="1200" i="0" kern="1200" dirty="0" err="1">
                <a:solidFill>
                  <a:schemeClr val="tx1"/>
                </a:solidFill>
                <a:effectLst/>
                <a:latin typeface="+mn-lt"/>
                <a:ea typeface="+mn-ea"/>
                <a:cs typeface="+mn-cs"/>
              </a:rPr>
              <a:t>Maroochy</a:t>
            </a:r>
            <a:r>
              <a:rPr lang="en-US" sz="1200" i="0" kern="1200" dirty="0">
                <a:solidFill>
                  <a:schemeClr val="tx1"/>
                </a:solidFill>
                <a:effectLst/>
                <a:latin typeface="+mn-lt"/>
                <a:ea typeface="+mn-ea"/>
                <a:cs typeface="+mn-cs"/>
              </a:rPr>
              <a:t> Shire Council were put down to glitches in the new system. Pumps were not running when they should, alarms were not being triggered and reported from smaller computers running each pumping station, and communications between the computers through a two-way radio link were being lost.</a:t>
            </a:r>
            <a:endParaRPr lang="en-AU"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Finally, an engineer from the company that installed the system began monitoring and recording all transmitted signals and messages and concluded that someone was deliberately hacking into the control system to cause the disruptions. After three months, the culprit was arrested, but not before a million </a:t>
            </a:r>
            <a:r>
              <a:rPr lang="en-US" sz="1200" i="0" kern="1200" dirty="0" err="1">
                <a:solidFill>
                  <a:schemeClr val="tx1"/>
                </a:solidFill>
                <a:effectLst/>
                <a:latin typeface="+mn-lt"/>
                <a:ea typeface="+mn-ea"/>
                <a:cs typeface="+mn-cs"/>
              </a:rPr>
              <a:t>litres</a:t>
            </a:r>
            <a:r>
              <a:rPr lang="en-US" sz="1200" i="0" kern="1200" dirty="0">
                <a:solidFill>
                  <a:schemeClr val="tx1"/>
                </a:solidFill>
                <a:effectLst/>
                <a:latin typeface="+mn-lt"/>
                <a:ea typeface="+mn-ea"/>
                <a:cs typeface="+mn-cs"/>
              </a:rPr>
              <a:t> of raw sewage was released into local waterways and $50,000 had been spent cleaning it up.</a:t>
            </a:r>
          </a:p>
          <a:p>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sewage pumping system on Queensland’s Sunshine Coast may seem an unlikely spot to highlight when mapping the rising fear of international cyber terrorism, but the case of disgruntled computer expert </a:t>
            </a:r>
            <a:r>
              <a:rPr lang="en-US" sz="1200" i="0" kern="1200" dirty="0" err="1">
                <a:solidFill>
                  <a:schemeClr val="tx1"/>
                </a:solidFill>
                <a:effectLst/>
                <a:latin typeface="+mn-lt"/>
                <a:ea typeface="+mn-ea"/>
                <a:cs typeface="+mn-cs"/>
              </a:rPr>
              <a:t>Vitek</a:t>
            </a:r>
            <a:r>
              <a:rPr lang="en-US" sz="1200" i="0" kern="1200" dirty="0">
                <a:solidFill>
                  <a:schemeClr val="tx1"/>
                </a:solidFill>
                <a:effectLst/>
                <a:latin typeface="+mn-lt"/>
                <a:ea typeface="+mn-ea"/>
                <a:cs typeface="+mn-cs"/>
              </a:rPr>
              <a:t> Boden and what a judge later said was his revenge for failing to get a job with the </a:t>
            </a:r>
            <a:r>
              <a:rPr lang="en-US" sz="1200" i="0" kern="1200" dirty="0" err="1">
                <a:solidFill>
                  <a:schemeClr val="tx1"/>
                </a:solidFill>
                <a:effectLst/>
                <a:latin typeface="+mn-lt"/>
                <a:ea typeface="+mn-ea"/>
                <a:cs typeface="+mn-cs"/>
              </a:rPr>
              <a:t>Maroochy</a:t>
            </a:r>
            <a:r>
              <a:rPr lang="en-US" sz="1200" i="0" kern="1200" dirty="0">
                <a:solidFill>
                  <a:schemeClr val="tx1"/>
                </a:solidFill>
                <a:effectLst/>
                <a:latin typeface="+mn-lt"/>
                <a:ea typeface="+mn-ea"/>
                <a:cs typeface="+mn-cs"/>
              </a:rPr>
              <a:t> council has become a landmark case.</a:t>
            </a:r>
          </a:p>
          <a:p>
            <a:endParaRPr lang="en-AU" sz="1200" i="0" kern="1200" dirty="0">
              <a:solidFill>
                <a:schemeClr val="tx1"/>
              </a:solidFill>
              <a:effectLst/>
              <a:latin typeface="+mn-lt"/>
              <a:ea typeface="+mn-ea"/>
              <a:cs typeface="+mn-cs"/>
            </a:endParaRPr>
          </a:p>
          <a:p>
            <a:r>
              <a:rPr lang="en-AU" sz="1200" i="0" kern="1200" dirty="0">
                <a:solidFill>
                  <a:schemeClr val="tx1"/>
                </a:solidFill>
                <a:effectLst/>
                <a:latin typeface="+mn-lt"/>
                <a:ea typeface="+mn-ea"/>
                <a:cs typeface="+mn-cs"/>
              </a:rPr>
              <a:t>Boden’s sustained attacks in early 2000 using a laptop computer and two-way radio were studied in detail by the US National Infrastructure Protection Centre and the case has been used at international and national security conferences as the only known example of someone successfully taking over a data-control system to attack public infrastructure</a:t>
            </a:r>
            <a:endParaRPr lang="en-AU" i="0" dirty="0"/>
          </a:p>
        </p:txBody>
      </p:sp>
      <p:sp>
        <p:nvSpPr>
          <p:cNvPr id="4" name="Slide Number Placeholder 3"/>
          <p:cNvSpPr>
            <a:spLocks noGrp="1"/>
          </p:cNvSpPr>
          <p:nvPr>
            <p:ph type="sldNum" sz="quarter" idx="10"/>
          </p:nvPr>
        </p:nvSpPr>
        <p:spPr/>
        <p:txBody>
          <a:bodyPr/>
          <a:lstStyle/>
          <a:p>
            <a:fld id="{112BED7D-93BB-45B3-A0BC-954C87C9B4A3}" type="slidenum">
              <a:rPr lang="en-AU" smtClean="0"/>
              <a:t>23</a:t>
            </a:fld>
            <a:endParaRPr lang="en-AU" dirty="0"/>
          </a:p>
        </p:txBody>
      </p:sp>
    </p:spTree>
    <p:extLst>
      <p:ext uri="{BB962C8B-B14F-4D97-AF65-F5344CB8AC3E}">
        <p14:creationId xmlns:p14="http://schemas.microsoft.com/office/powerpoint/2010/main" val="4142315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Victoria Protective Data Security</a:t>
            </a:r>
            <a:r>
              <a:rPr lang="en-AU" baseline="0" dirty="0"/>
              <a:t> Standards: (Governance) - </a:t>
            </a:r>
            <a:r>
              <a:rPr lang="en-US" dirty="0"/>
              <a:t>Purpose </a:t>
            </a:r>
          </a:p>
          <a:p>
            <a:r>
              <a:rPr lang="en-US" dirty="0"/>
              <a:t>The purpose of the VPDSS is to provide a set of criteria for the consistent application of risk-managed security practices across Victorian government information. </a:t>
            </a:r>
          </a:p>
          <a:p>
            <a:endParaRPr lang="en-US" dirty="0"/>
          </a:p>
          <a:p>
            <a:r>
              <a:rPr lang="en-US" dirty="0"/>
              <a:t>Objectives: The VPDSS is developed to help Victorian public sector </a:t>
            </a:r>
            <a:r>
              <a:rPr lang="en-US" dirty="0" err="1"/>
              <a:t>organisations</a:t>
            </a:r>
            <a:r>
              <a:rPr lang="en-US" dirty="0"/>
              <a:t>: </a:t>
            </a:r>
          </a:p>
          <a:p>
            <a:pPr marL="171450" indent="-171450">
              <a:buFont typeface="Arial" panose="020B0604020202020204" pitchFamily="34" charset="0"/>
              <a:buChar char="•"/>
            </a:pPr>
            <a:r>
              <a:rPr lang="en-US" dirty="0"/>
              <a:t>manage information throughout its lifecycle (creation to disposal) </a:t>
            </a:r>
          </a:p>
          <a:p>
            <a:pPr marL="171450" indent="-171450">
              <a:buFont typeface="Arial" panose="020B0604020202020204" pitchFamily="34" charset="0"/>
              <a:buChar char="•"/>
            </a:pPr>
            <a:r>
              <a:rPr lang="en-US" dirty="0"/>
              <a:t>manage information across all the security domains (information, personnel, ICT, physical) </a:t>
            </a:r>
          </a:p>
          <a:p>
            <a:pPr marL="171450" indent="-171450">
              <a:buFont typeface="Arial" panose="020B0604020202020204" pitchFamily="34" charset="0"/>
              <a:buChar char="•"/>
            </a:pPr>
            <a:r>
              <a:rPr lang="en-US" dirty="0"/>
              <a:t>manage security risks to information (CIA) </a:t>
            </a:r>
          </a:p>
          <a:p>
            <a:pPr marL="171450" indent="-171450">
              <a:buFont typeface="Arial" panose="020B0604020202020204" pitchFamily="34" charset="0"/>
              <a:buChar char="•"/>
            </a:pPr>
            <a:r>
              <a:rPr lang="en-US" dirty="0"/>
              <a:t>manage external parties with access to information </a:t>
            </a:r>
          </a:p>
          <a:p>
            <a:pPr marL="171450" indent="-171450">
              <a:buFont typeface="Arial" panose="020B0604020202020204" pitchFamily="34" charset="0"/>
              <a:buChar char="•"/>
            </a:pPr>
            <a:r>
              <a:rPr lang="en-US" dirty="0"/>
              <a:t>share information with other </a:t>
            </a:r>
            <a:r>
              <a:rPr lang="en-US" dirty="0" err="1"/>
              <a:t>organisations</a:t>
            </a:r>
            <a:r>
              <a:rPr lang="en-US" dirty="0"/>
              <a:t> with confidence </a:t>
            </a:r>
          </a:p>
          <a:p>
            <a:pPr marL="171450" indent="-171450">
              <a:buFont typeface="Arial" panose="020B0604020202020204" pitchFamily="34" charset="0"/>
              <a:buChar char="•"/>
            </a:pPr>
            <a:r>
              <a:rPr lang="en-US" dirty="0" err="1"/>
              <a:t>minimise</a:t>
            </a:r>
            <a:r>
              <a:rPr lang="en-US" dirty="0"/>
              <a:t> security incidents.</a:t>
            </a:r>
          </a:p>
          <a:p>
            <a:endParaRPr lang="en-US" dirty="0"/>
          </a:p>
          <a:p>
            <a:r>
              <a:rPr lang="en-US" dirty="0"/>
              <a:t>Protective Data Security Domains - The 18 standards are presented across governance and the four security domains and feature core messages, including: </a:t>
            </a:r>
          </a:p>
          <a:p>
            <a:pPr marL="171450" indent="-171450">
              <a:buFont typeface="Arial" panose="020B0604020202020204" pitchFamily="34" charset="0"/>
              <a:buChar char="•"/>
            </a:pPr>
            <a:r>
              <a:rPr lang="en-US" dirty="0"/>
              <a:t>Security Governance (12 standards) </a:t>
            </a:r>
          </a:p>
          <a:p>
            <a:pPr marL="171450" indent="-171450">
              <a:buFont typeface="Arial" panose="020B0604020202020204" pitchFamily="34" charset="0"/>
              <a:buChar char="•"/>
            </a:pPr>
            <a:r>
              <a:rPr lang="en-US" dirty="0"/>
              <a:t>Executive sponsorship of and investment in security management, </a:t>
            </a:r>
            <a:r>
              <a:rPr lang="en-US" dirty="0" err="1"/>
              <a:t>utilising</a:t>
            </a:r>
            <a:r>
              <a:rPr lang="en-US" dirty="0"/>
              <a:t> a risk based approach Information Security (Three standards) Protection of information, regardless of media or format (hard and soft copy material), across the information lifecycle from when it is created to when it is disposed Personnel Security (One standard) Engagement and employment of eligible and suitable people to access information ICT Security (One standard) Secure communications and technology systems processing or storing information Physical Security (One standard) Secure physical environment (i.e. facilities, equipment and services) and the application of physical security measures to protect information.</a:t>
            </a:r>
            <a:endParaRPr lang="en-AU" dirty="0"/>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24</a:t>
            </a:fld>
            <a:endParaRPr lang="en-AU" dirty="0"/>
          </a:p>
        </p:txBody>
      </p:sp>
    </p:spTree>
    <p:extLst>
      <p:ext uri="{BB962C8B-B14F-4D97-AF65-F5344CB8AC3E}">
        <p14:creationId xmlns:p14="http://schemas.microsoft.com/office/powerpoint/2010/main" val="4122788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Balance may be achieved by adopting a risk based approach but this requires that the business actively manage risks to its information and assets. It isn’t a set and forget exercise</a:t>
            </a:r>
          </a:p>
          <a:p>
            <a:endParaRPr lang="en-US" dirty="0"/>
          </a:p>
          <a:p>
            <a:r>
              <a:rPr lang="en-US" dirty="0"/>
              <a:t>Use the ‘Defense-in-Depth’ principles by employing holistic protective security controls to offer a layered defense approach (i.e. using personnel, physical, ICT security measures, combined with Governance arrangements to mitigate risks). These can be procedural, administrative, physical or technical controls that act as a means to: </a:t>
            </a:r>
          </a:p>
          <a:p>
            <a:r>
              <a:rPr lang="en-US" dirty="0"/>
              <a:t> </a:t>
            </a:r>
          </a:p>
          <a:p>
            <a:pPr marL="171450" indent="-171450">
              <a:buFont typeface="Arial" panose="020B0604020202020204" pitchFamily="34" charset="0"/>
              <a:buChar char="•"/>
            </a:pPr>
            <a:r>
              <a:rPr lang="en-US" dirty="0"/>
              <a:t>Deter</a:t>
            </a:r>
          </a:p>
          <a:p>
            <a:pPr marL="171450" indent="-171450">
              <a:buFont typeface="Arial" panose="020B0604020202020204" pitchFamily="34" charset="0"/>
              <a:buChar char="•"/>
            </a:pPr>
            <a:r>
              <a:rPr lang="en-US" dirty="0"/>
              <a:t>Detect</a:t>
            </a:r>
          </a:p>
          <a:p>
            <a:pPr marL="171450" indent="-171450">
              <a:buFont typeface="Arial" panose="020B0604020202020204" pitchFamily="34" charset="0"/>
              <a:buChar char="•"/>
            </a:pPr>
            <a:r>
              <a:rPr lang="en-US" dirty="0"/>
              <a:t>Deny</a:t>
            </a:r>
          </a:p>
          <a:p>
            <a:pPr marL="171450" indent="-171450">
              <a:buFont typeface="Arial" panose="020B0604020202020204" pitchFamily="34" charset="0"/>
              <a:buChar char="•"/>
            </a:pPr>
            <a:r>
              <a:rPr lang="en-US" dirty="0"/>
              <a:t>Delay</a:t>
            </a:r>
          </a:p>
          <a:p>
            <a:pPr marL="171450" indent="-171450">
              <a:buFont typeface="Arial" panose="020B0604020202020204" pitchFamily="34" charset="0"/>
              <a:buChar char="•"/>
            </a:pPr>
            <a:r>
              <a:rPr lang="en-US" dirty="0"/>
              <a:t>Defend</a:t>
            </a:r>
          </a:p>
          <a:p>
            <a:endParaRPr lang="en-US" dirty="0"/>
          </a:p>
          <a:p>
            <a:r>
              <a:rPr lang="en-US" dirty="0" err="1"/>
              <a:t>Organisations</a:t>
            </a:r>
            <a:r>
              <a:rPr lang="en-US" dirty="0"/>
              <a:t> may also consider adopting a “Security by Design” approach to try to reduce the risk of being exploited. This concept is especially effective when used prior to the selection and implementation of ‘smart’ solutions, infrastructure and assets. In these instances, protective data security can be considered at design or concept stage, rather than trying to retrofit security into established solutions.</a:t>
            </a:r>
          </a:p>
          <a:p>
            <a:endParaRPr lang="en-US" dirty="0"/>
          </a:p>
          <a:p>
            <a:r>
              <a:rPr lang="en-US" dirty="0"/>
              <a:t>The VPDSF</a:t>
            </a:r>
            <a:r>
              <a:rPr lang="en-AU" sz="1200" kern="1200" dirty="0">
                <a:solidFill>
                  <a:schemeClr val="tx1"/>
                </a:solidFill>
                <a:effectLst/>
                <a:latin typeface="+mn-lt"/>
                <a:ea typeface="+mn-ea"/>
                <a:cs typeface="+mn-cs"/>
              </a:rPr>
              <a:t> offers a holistic, risk-based approach to data security, focusing on organisations capability and maturity rather than compliance. </a:t>
            </a:r>
            <a:endParaRPr lang="en-AU" dirty="0">
              <a:effectLst/>
            </a:endParaRPr>
          </a:p>
          <a:p>
            <a:r>
              <a:rPr lang="en-AU" sz="1200" kern="1200" dirty="0">
                <a:solidFill>
                  <a:schemeClr val="tx1"/>
                </a:solidFill>
                <a:effectLst/>
                <a:latin typeface="+mn-lt"/>
                <a:ea typeface="+mn-ea"/>
                <a:cs typeface="+mn-cs"/>
              </a:rPr>
              <a:t> </a:t>
            </a:r>
            <a:endParaRPr lang="en-AU" dirty="0">
              <a:effectLst/>
            </a:endParaRPr>
          </a:p>
          <a:p>
            <a:r>
              <a:rPr lang="en-AU" sz="1200" kern="1200" dirty="0">
                <a:solidFill>
                  <a:schemeClr val="tx1"/>
                </a:solidFill>
                <a:effectLst/>
                <a:latin typeface="+mn-lt"/>
                <a:ea typeface="+mn-ea"/>
                <a:cs typeface="+mn-cs"/>
              </a:rPr>
              <a:t>Traditional compliance-based frameworks can focus on the wrong outcome. They do have a role to play, but don’t always mean ‘effective security’. They tend to offer a checklist of sorts that organisations work through, implementing mandated controls that aren’t reflective of the value of the information or system that the organisation is working with, nor it’s risk appetite or tolerance. </a:t>
            </a:r>
            <a:endParaRPr lang="en-AU" dirty="0">
              <a:effectLst/>
            </a:endParaRPr>
          </a:p>
          <a:p>
            <a:endParaRPr lang="en-US" dirty="0"/>
          </a:p>
          <a:p>
            <a:r>
              <a:rPr lang="en-US" dirty="0"/>
              <a:t>Governance is key with investment in security from the top</a:t>
            </a:r>
          </a:p>
          <a:p>
            <a:endParaRPr lang="en-US" dirty="0"/>
          </a:p>
          <a:p>
            <a:pPr marL="171450" indent="-171450">
              <a:buFont typeface="Arial" panose="020B0604020202020204" pitchFamily="34" charset="0"/>
              <a:buChar char="•"/>
            </a:pPr>
            <a:r>
              <a:rPr lang="en-US" dirty="0"/>
              <a:t>Where are the crown jewels? – Know what and where your assets are and focus on the valuable ones. Identify and monitor the pathways to access these assets</a:t>
            </a:r>
          </a:p>
          <a:p>
            <a:pPr marL="171450" indent="-171450">
              <a:buFont typeface="Arial" panose="020B0604020202020204" pitchFamily="34" charset="0"/>
              <a:buChar char="•"/>
            </a:pPr>
            <a:r>
              <a:rPr lang="en-US" dirty="0"/>
              <a:t>What are the risks? Before even considering that shiny new vendor security solution, take a risk based approach – what is the risk and then what are the appropriate controls to mitigate the risk?</a:t>
            </a:r>
          </a:p>
          <a:p>
            <a:pPr marL="171450" indent="-171450">
              <a:buFont typeface="Arial" panose="020B0604020202020204" pitchFamily="34" charset="0"/>
              <a:buChar char="•"/>
            </a:pPr>
            <a:r>
              <a:rPr lang="en-US" dirty="0"/>
              <a:t>Consider integrity and availability when looking at security not just confidentiality</a:t>
            </a:r>
          </a:p>
          <a:p>
            <a:pPr marL="171450" indent="-171450">
              <a:buFont typeface="Arial" panose="020B0604020202020204" pitchFamily="34" charset="0"/>
              <a:buChar char="•"/>
            </a:pPr>
            <a:r>
              <a:rPr lang="en-US" dirty="0"/>
              <a:t>Security is not just ICT – security solutions are not just technology so consider people and process</a:t>
            </a:r>
          </a:p>
          <a:p>
            <a:pPr marL="171450" indent="-171450">
              <a:buFont typeface="Arial" panose="020B0604020202020204" pitchFamily="34" charset="0"/>
              <a:buChar char="•"/>
            </a:pPr>
            <a:r>
              <a:rPr lang="en-US" dirty="0"/>
              <a:t>Cover all security domains when considering security measures i.e. information security, personnel security, ICT security and physical security</a:t>
            </a:r>
          </a:p>
          <a:p>
            <a:pPr marL="171450" indent="-171450">
              <a:buFont typeface="Arial" panose="020B0604020202020204" pitchFamily="34" charset="0"/>
              <a:buChar char="•"/>
            </a:pPr>
            <a:r>
              <a:rPr lang="en-US" dirty="0"/>
              <a:t>Tell everyone that security is their responsibility not just the responsibility of those in the security team</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Where are the vulnerabilities</a:t>
            </a:r>
            <a:r>
              <a:rPr lang="en-US" baseline="0" dirty="0"/>
              <a:t>?  </a:t>
            </a:r>
            <a:endParaRPr lang="en-US" dirty="0"/>
          </a:p>
          <a:p>
            <a:pPr marL="0" indent="0">
              <a:buFont typeface="Arial" panose="020B0604020202020204" pitchFamily="34" charset="0"/>
              <a:buNone/>
            </a:pPr>
            <a:r>
              <a:rPr lang="en-US" dirty="0"/>
              <a:t>People – People are both the problem and the solution – e.g.</a:t>
            </a:r>
          </a:p>
          <a:p>
            <a:pPr marL="171450" indent="-171450">
              <a:buFont typeface="Arial" panose="020B0604020202020204" pitchFamily="34" charset="0"/>
              <a:buChar char="•"/>
            </a:pPr>
            <a:r>
              <a:rPr lang="en-US" dirty="0"/>
              <a:t>Problem: Malicious or negligent actions of an individual (either external persons or internal staff)</a:t>
            </a:r>
          </a:p>
          <a:p>
            <a:pPr marL="171450" indent="-171450">
              <a:buFont typeface="Arial" panose="020B0604020202020204" pitchFamily="34" charset="0"/>
              <a:buChar char="•"/>
            </a:pPr>
            <a:r>
              <a:rPr lang="en-US" dirty="0"/>
              <a:t>Solution: People are your first layer of </a:t>
            </a:r>
            <a:r>
              <a:rPr lang="en-US" dirty="0" err="1"/>
              <a:t>defence</a:t>
            </a:r>
            <a:r>
              <a:rPr lang="en-US" dirty="0"/>
              <a:t>, either by noting suspicious activity, issues or </a:t>
            </a:r>
            <a:r>
              <a:rPr lang="en-US" dirty="0" err="1"/>
              <a:t>behaviours</a:t>
            </a:r>
            <a:r>
              <a:rPr lang="en-US" dirty="0"/>
              <a:t> and providing important advice to their peers on how to improve security practices across the </a:t>
            </a:r>
            <a:r>
              <a:rPr lang="en-US" dirty="0" err="1"/>
              <a:t>organisation</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25</a:t>
            </a:fld>
            <a:endParaRPr lang="en-AU" dirty="0"/>
          </a:p>
        </p:txBody>
      </p:sp>
    </p:spTree>
    <p:extLst>
      <p:ext uri="{BB962C8B-B14F-4D97-AF65-F5344CB8AC3E}">
        <p14:creationId xmlns:p14="http://schemas.microsoft.com/office/powerpoint/2010/main" val="3684760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Access by individuals to information held by government and government’s handling and protection of personal and sensitive data about individuals are key elements of modern government and underpin the fundamental aspect of the relationship between citizens and their governments.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carrying out their democratic and statutory functions, governments collect, handle, use and store vast quantities of personal data about their citizens.  This is particularly pertinent in our increasingly digital engagement with government.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physical service counter equipped with staff and paper is being replaced by online portals with the ability to collect, use and share personal information at the touch of a button.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is immense value in the personal information held by government and the private sector alike.  In this morning’s press, Australian Competition and Consumer Commission chairman Rod Sims said that consumers should </a:t>
            </a:r>
            <a:r>
              <a:rPr lang="en-AU" sz="1200" i="1" kern="1200" dirty="0">
                <a:solidFill>
                  <a:schemeClr val="tx1"/>
                </a:solidFill>
                <a:effectLst/>
                <a:latin typeface="+mn-lt"/>
                <a:ea typeface="+mn-ea"/>
                <a:cs typeface="+mn-cs"/>
              </a:rPr>
              <a:t>not</a:t>
            </a:r>
            <a:r>
              <a:rPr lang="en-AU" sz="1200" kern="1200" dirty="0">
                <a:solidFill>
                  <a:schemeClr val="tx1"/>
                </a:solidFill>
                <a:effectLst/>
                <a:latin typeface="+mn-lt"/>
                <a:ea typeface="+mn-ea"/>
                <a:cs typeface="+mn-cs"/>
              </a:rPr>
              <a:t> think of Facebook or Google as free services, because there is a cost to giving the tech giants so much personal data.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 this end, the ACCC inquiry into the impact of major digital platforms will investigate whether users are being misled about that cost.  Mr Sims went on to say “there is nothing free in this world. So if someone is providing you something for free you need to think ‘how is that so?’.”</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You can tell that I am </a:t>
            </a:r>
            <a:r>
              <a:rPr lang="en-AU" sz="1200" i="1" kern="1200" dirty="0">
                <a:solidFill>
                  <a:schemeClr val="tx1"/>
                </a:solidFill>
                <a:effectLst/>
                <a:latin typeface="+mn-lt"/>
                <a:ea typeface="+mn-ea"/>
                <a:cs typeface="+mn-cs"/>
              </a:rPr>
              <a:t>not</a:t>
            </a:r>
            <a:r>
              <a:rPr lang="en-AU" sz="1200" kern="1200" dirty="0">
                <a:solidFill>
                  <a:schemeClr val="tx1"/>
                </a:solidFill>
                <a:effectLst/>
                <a:latin typeface="+mn-lt"/>
                <a:ea typeface="+mn-ea"/>
                <a:cs typeface="+mn-cs"/>
              </a:rPr>
              <a:t> a millennial because I just referred to “reading this morning’s press” rather than getting my news on Facebook.  And it is often asserted that younger generations are much less concerned about privacy, or even not significantly concerned about privacy at all.  “Privacy is dead – got over it”.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But in my view, that has always been an unfair oversimplification.  I believe that younger generations are very savvy about their information rights, even if that savvy manifests itself in ways that are quite different to previous generations.  Recent surveys both in Australia and abroad bear this out.  One of these surveys distinguished between “older </a:t>
            </a:r>
            <a:r>
              <a:rPr lang="en-AU" sz="1200" kern="1200" dirty="0" err="1">
                <a:solidFill>
                  <a:schemeClr val="tx1"/>
                </a:solidFill>
                <a:effectLst/>
                <a:latin typeface="+mn-lt"/>
                <a:ea typeface="+mn-ea"/>
                <a:cs typeface="+mn-cs"/>
              </a:rPr>
              <a:t>Millenials</a:t>
            </a:r>
            <a:r>
              <a:rPr lang="en-AU" sz="1200" kern="1200" dirty="0">
                <a:solidFill>
                  <a:schemeClr val="tx1"/>
                </a:solidFill>
                <a:effectLst/>
                <a:latin typeface="+mn-lt"/>
                <a:ea typeface="+mn-ea"/>
                <a:cs typeface="+mn-cs"/>
              </a:rPr>
              <a:t>” and “younger </a:t>
            </a:r>
            <a:r>
              <a:rPr lang="en-AU" sz="1200" kern="1200" dirty="0" err="1">
                <a:solidFill>
                  <a:schemeClr val="tx1"/>
                </a:solidFill>
                <a:effectLst/>
                <a:latin typeface="+mn-lt"/>
                <a:ea typeface="+mn-ea"/>
                <a:cs typeface="+mn-cs"/>
              </a:rPr>
              <a:t>Millenials</a:t>
            </a:r>
            <a:r>
              <a:rPr lang="en-AU" sz="1200" kern="1200" dirty="0">
                <a:solidFill>
                  <a:schemeClr val="tx1"/>
                </a:solidFill>
                <a:effectLst/>
                <a:latin typeface="+mn-lt"/>
                <a:ea typeface="+mn-ea"/>
                <a:cs typeface="+mn-cs"/>
              </a:rPr>
              <a:t>”.  I did find that a little depressing.</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the public sector context, much of the most valuable data to which government has access contains personal information about individuals. Used appropriately, this information enables government agencies to make informed decisions and provide better policy and service responses to the issues of the day.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But government and personal data is not a one way street.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order for government to legitimately collect and use the personal information of its citizens, it needs to ensure that it maintains a trusted relationship with its citizens who are assured that their personal information will not be misused or shared unlawfully.  Without trust, the social compact that effectively exists between society and government is severely weakened.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follows then that citizens have a general, if not unfettered, right to access information held by government, and should be entitled to trust that government is only collecting personal information necessary for its functions.  Where it does collect such information, citizens have a right to expect that government securely stores this data and that any use of the data is lawful and in line with reasonable community expectations.  </a:t>
            </a: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Note – you may wish to speak to “</a:t>
            </a:r>
            <a:r>
              <a:rPr lang="en-AU" sz="1200" b="1" kern="1200" dirty="0">
                <a:solidFill>
                  <a:schemeClr val="tx1"/>
                </a:solidFill>
                <a:effectLst/>
                <a:latin typeface="+mn-lt"/>
                <a:ea typeface="+mn-ea"/>
                <a:cs typeface="+mn-cs"/>
              </a:rPr>
              <a:t>In 2013 the police chief in Reading, Pennsylvania invested in a predictive policing tool.” </a:t>
            </a:r>
            <a:r>
              <a:rPr lang="en-AU" sz="1200" b="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"If you run your city off of data, you ignore culture, you ignore politics, you ignore social conflicts, you ignore history … you miss all the messy humanness of places."</a:t>
            </a:r>
            <a:endParaRPr lang="en-AU" dirty="0"/>
          </a:p>
          <a:p>
            <a:endParaRPr lang="en-AU" sz="1200" kern="1200" dirty="0">
              <a:solidFill>
                <a:schemeClr val="tx1"/>
              </a:solidFill>
              <a:effectLst/>
              <a:latin typeface="+mn-lt"/>
              <a:ea typeface="+mn-ea"/>
              <a:cs typeface="+mn-cs"/>
            </a:endParaRPr>
          </a:p>
          <a:p>
            <a:pPr eaLnBrk="1" hangingPunct="1"/>
            <a:endParaRPr lang="en-US" altLang="en-US" dirty="0"/>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solidFill>
                  <a:prstClr val="black"/>
                </a:solidFill>
              </a:rPr>
              <a:pPr/>
              <a:t>26</a:t>
            </a:fld>
            <a:endParaRPr lang="en-AU" dirty="0">
              <a:solidFill>
                <a:prstClr val="black"/>
              </a:solidFill>
            </a:endParaRPr>
          </a:p>
        </p:txBody>
      </p:sp>
    </p:spTree>
    <p:extLst>
      <p:ext uri="{BB962C8B-B14F-4D97-AF65-F5344CB8AC3E}">
        <p14:creationId xmlns:p14="http://schemas.microsoft.com/office/powerpoint/2010/main" val="4134650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12BED7D-93BB-45B3-A0BC-954C87C9B4A3}" type="slidenum">
              <a:rPr lang="en-AU" smtClean="0"/>
              <a:t>27</a:t>
            </a:fld>
            <a:endParaRPr lang="en-AU" dirty="0"/>
          </a:p>
        </p:txBody>
      </p:sp>
    </p:spTree>
    <p:extLst>
      <p:ext uri="{BB962C8B-B14F-4D97-AF65-F5344CB8AC3E}">
        <p14:creationId xmlns:p14="http://schemas.microsoft.com/office/powerpoint/2010/main" val="84265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12BED7D-93BB-45B3-A0BC-954C87C9B4A3}" type="slidenum">
              <a:rPr lang="en-AU" smtClean="0"/>
              <a:t>3</a:t>
            </a:fld>
            <a:endParaRPr lang="en-AU" dirty="0"/>
          </a:p>
        </p:txBody>
      </p:sp>
    </p:spTree>
    <p:extLst>
      <p:ext uri="{BB962C8B-B14F-4D97-AF65-F5344CB8AC3E}">
        <p14:creationId xmlns:p14="http://schemas.microsoft.com/office/powerpoint/2010/main" val="150103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12BED7D-93BB-45B3-A0BC-954C87C9B4A3}" type="slidenum">
              <a:rPr lang="en-AU" smtClean="0"/>
              <a:t>4</a:t>
            </a:fld>
            <a:endParaRPr lang="en-AU" dirty="0"/>
          </a:p>
        </p:txBody>
      </p:sp>
    </p:spTree>
    <p:extLst>
      <p:ext uri="{BB962C8B-B14F-4D97-AF65-F5344CB8AC3E}">
        <p14:creationId xmlns:p14="http://schemas.microsoft.com/office/powerpoint/2010/main" val="387504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OVIC’s establishment signals a new direction for engagement with public sector agencies and entities to assist them in information management and access issues and to drive positive systemic and cultural change.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also means we can build a consistent regulatory approach across all three areas of FOI, privacy and data protection.  This will not always be straightforward, as there can be a degree of tension between these areas.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However, I see the establishment of OVIC as an opportunity to acknowledge and deal with those tensions, allowing us to provide clear and consistent guidance to the Victorian State and local public sector.  Having those elements administered by a single regulator also reflects the reality that all aspects of information management can have very real impacts on the lives of individual citizens.</a:t>
            </a:r>
          </a:p>
          <a:p>
            <a:endParaRPr lang="en-US" dirty="0"/>
          </a:p>
          <a:p>
            <a:r>
              <a:rPr lang="en-US" dirty="0"/>
              <a:t>Key changes to the </a:t>
            </a:r>
            <a:r>
              <a:rPr lang="en-US" i="1" dirty="0"/>
              <a:t>Freedom of Information Act 1982 </a:t>
            </a:r>
            <a:r>
              <a:rPr lang="en-US" dirty="0"/>
              <a:t>(Vic) and limited changes to the </a:t>
            </a:r>
            <a:r>
              <a:rPr lang="en-US" i="1" dirty="0"/>
              <a:t>Privacy and Data Projection Act 2014 </a:t>
            </a:r>
            <a:r>
              <a:rPr lang="en-US" dirty="0"/>
              <a:t>(Vic) commenced 1 September 2017</a:t>
            </a:r>
          </a:p>
          <a:p>
            <a:pPr marL="342900" indent="-342900">
              <a:buFont typeface="Arial" panose="020B0604020202020204" pitchFamily="34" charset="0"/>
              <a:buChar char="•"/>
            </a:pPr>
            <a:r>
              <a:rPr lang="en-US" dirty="0"/>
              <a:t>Broader external review and complaints jurisdiction in FOI</a:t>
            </a:r>
          </a:p>
          <a:p>
            <a:pPr marL="342900" indent="-342900">
              <a:buFont typeface="Arial" panose="020B0604020202020204" pitchFamily="34" charset="0"/>
              <a:buChar char="•"/>
            </a:pPr>
            <a:r>
              <a:rPr lang="en-US" dirty="0"/>
              <a:t>Coercive powers and own-motion investigations</a:t>
            </a:r>
          </a:p>
          <a:p>
            <a:pPr marL="342900" indent="-342900">
              <a:buFont typeface="Arial" panose="020B0604020202020204" pitchFamily="34" charset="0"/>
              <a:buChar char="•"/>
            </a:pPr>
            <a:r>
              <a:rPr lang="en-US" dirty="0"/>
              <a:t>Increased educative role </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6</a:t>
            </a:fld>
            <a:endParaRPr lang="en-AU" dirty="0"/>
          </a:p>
        </p:txBody>
      </p:sp>
    </p:spTree>
    <p:extLst>
      <p:ext uri="{BB962C8B-B14F-4D97-AF65-F5344CB8AC3E}">
        <p14:creationId xmlns:p14="http://schemas.microsoft.com/office/powerpoint/2010/main" val="321064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AU" altLang="en-US" sz="1200" dirty="0"/>
              <a:t>Firstly, what exactly is FOI? The concept originated with the abolition of censorship of the</a:t>
            </a:r>
            <a:r>
              <a:rPr lang="en-AU" altLang="en-US" sz="1200" baseline="0" dirty="0"/>
              <a:t> press</a:t>
            </a:r>
            <a:r>
              <a:rPr lang="en-AU" altLang="en-US" sz="1200" dirty="0"/>
              <a:t>, but today it is more</a:t>
            </a:r>
            <a:r>
              <a:rPr lang="en-AU" altLang="en-US" sz="1200" baseline="0" dirty="0"/>
              <a:t> focused on </a:t>
            </a:r>
            <a:r>
              <a:rPr lang="en-AU" altLang="en-US" sz="1200" dirty="0"/>
              <a:t>providing access to information held by governments.</a:t>
            </a:r>
            <a:endParaRPr lang="en-AU" altLang="en-US" sz="1200" baseline="0" dirty="0"/>
          </a:p>
          <a:p>
            <a:pPr>
              <a:spcBef>
                <a:spcPct val="0"/>
              </a:spcBef>
            </a:pPr>
            <a:endParaRPr lang="en-AU" altLang="en-US" sz="1200" dirty="0"/>
          </a:p>
          <a:p>
            <a:pPr>
              <a:spcBef>
                <a:spcPct val="0"/>
              </a:spcBef>
            </a:pPr>
            <a:r>
              <a:rPr lang="en-AU" altLang="en-US" sz="1200" dirty="0"/>
              <a:t>It actually came about during the Age of Enlightenment in Sweden – First ever FOI Act was from 1766 called “His Majesty’s Gracious Ordinance Relating to Freedom of Writing and of the Press”</a:t>
            </a:r>
            <a:r>
              <a:rPr lang="en-AU" altLang="en-US" sz="1200" baseline="0" dirty="0"/>
              <a:t>,</a:t>
            </a:r>
            <a:r>
              <a:rPr lang="en-AU" altLang="en-US" sz="1200" b="1" dirty="0"/>
              <a:t> </a:t>
            </a:r>
            <a:r>
              <a:rPr lang="en-AU" altLang="en-US" sz="1200" dirty="0"/>
              <a:t>More commonly now it is referred</a:t>
            </a:r>
            <a:r>
              <a:rPr lang="en-AU" altLang="en-US" sz="1200" baseline="0" dirty="0"/>
              <a:t> to as ‘Freedom of the Press’. </a:t>
            </a:r>
            <a:r>
              <a:rPr lang="en-AU" altLang="en-US" sz="1200" dirty="0"/>
              <a:t>It abolished political censorship &amp; allowed public access to government documents. The proclamation even made reference to “abuses and illegalities” being “revealed to the public through the press”, and that knowledge of these abuses would provide “unrestricted mutual enlightenment” and “improve morality and obedience to the laws” and allow citizens “to gain improved knowledge and appreciation of a wisely ordered system of government”.</a:t>
            </a:r>
            <a:endParaRPr lang="en-AU" altLang="en-US" sz="1200" b="1" dirty="0"/>
          </a:p>
          <a:p>
            <a:pPr>
              <a:spcBef>
                <a:spcPct val="0"/>
              </a:spcBef>
            </a:pPr>
            <a:endParaRPr lang="en-AU" altLang="en-US" sz="1200" u="sng" dirty="0"/>
          </a:p>
          <a:p>
            <a:pPr>
              <a:spcBef>
                <a:spcPct val="0"/>
              </a:spcBef>
            </a:pPr>
            <a:r>
              <a:rPr lang="en-AU" altLang="en-US" sz="1200" dirty="0"/>
              <a:t>So, you can already get a sense from that about why FOI is important. FOI</a:t>
            </a:r>
            <a:r>
              <a:rPr lang="en-AU" altLang="en-US" sz="1200" baseline="0" dirty="0"/>
              <a:t> legislation </a:t>
            </a:r>
            <a:r>
              <a:rPr lang="en-AU" altLang="en-US" sz="1200" dirty="0"/>
              <a:t>forms an essential</a:t>
            </a:r>
            <a:r>
              <a:rPr lang="en-AU" altLang="en-US" sz="1200" baseline="0" dirty="0"/>
              <a:t> </a:t>
            </a:r>
            <a:r>
              <a:rPr lang="en-AU" altLang="en-US" sz="1200" dirty="0"/>
              <a:t>part of the democratic framework,</a:t>
            </a:r>
            <a:r>
              <a:rPr lang="en-AU" altLang="en-US" sz="1200" baseline="0" dirty="0"/>
              <a:t> which is vital in countries such as ours where voting is compulsory. Specifically, FOI allows for more informed voting to occur by allowing citizens access to information regarding government’s activities, which is only limited in certain, narrow circumstances. Giving </a:t>
            </a:r>
            <a:r>
              <a:rPr lang="en-AU" altLang="en-US" sz="1200" dirty="0"/>
              <a:t>citizens this information helps them to exercise their rights &amp; responsibilities and make a more informed</a:t>
            </a:r>
            <a:r>
              <a:rPr lang="en-AU" altLang="en-US" sz="1200" baseline="0" dirty="0"/>
              <a:t> decision regarding who they want to elect into government. In addition, FOI</a:t>
            </a:r>
            <a:r>
              <a:rPr lang="en-AU" altLang="en-US" sz="1200" dirty="0"/>
              <a:t> promotes good government by discouraging inefficient or inappropriate practices and also gives individuals control over their personal information, including the right to amend</a:t>
            </a:r>
            <a:r>
              <a:rPr lang="en-AU" altLang="en-US" sz="1200" baseline="0" dirty="0"/>
              <a:t> information about them that is incorrect in some way</a:t>
            </a:r>
            <a:r>
              <a:rPr lang="en-AU" altLang="en-US" sz="1200" dirty="0"/>
              <a:t>.</a:t>
            </a:r>
          </a:p>
          <a:p>
            <a:pPr>
              <a:spcBef>
                <a:spcPct val="0"/>
              </a:spcBef>
            </a:pPr>
            <a:endParaRPr lang="en-AU" altLang="en-US" sz="1200" dirty="0"/>
          </a:p>
          <a:p>
            <a:pPr>
              <a:spcBef>
                <a:spcPct val="0"/>
              </a:spcBef>
            </a:pPr>
            <a:r>
              <a:rPr lang="en-AU" altLang="en-US" sz="1200" dirty="0"/>
              <a:t>When the Victorian</a:t>
            </a:r>
            <a:r>
              <a:rPr lang="en-AU" altLang="en-US" sz="1200" baseline="0" dirty="0"/>
              <a:t> FOI Act was introduced, </a:t>
            </a:r>
            <a:r>
              <a:rPr lang="en-AU" altLang="en-US" sz="1200" dirty="0"/>
              <a:t>The Age quoted John Cain </a:t>
            </a:r>
            <a:r>
              <a:rPr lang="en-AU" altLang="en-US" sz="1200" dirty="0" err="1"/>
              <a:t>Sr</a:t>
            </a:r>
            <a:r>
              <a:rPr lang="en-AU" altLang="en-US" sz="1200" dirty="0"/>
              <a:t> (who</a:t>
            </a:r>
            <a:r>
              <a:rPr lang="en-AU" altLang="en-US" sz="1200" baseline="0" dirty="0"/>
              <a:t> was then Premier) </a:t>
            </a:r>
            <a:r>
              <a:rPr lang="en-AU" altLang="en-US" sz="1200" dirty="0"/>
              <a:t>who said “The Act was aimed at saying the public has an entitlement to know. The public service has custody and access to documents, and they have an obligation to serve the public by releasing them.” The</a:t>
            </a:r>
            <a:r>
              <a:rPr lang="en-AU" altLang="en-US" sz="1200" baseline="0" dirty="0"/>
              <a:t> </a:t>
            </a:r>
            <a:r>
              <a:rPr lang="en-AU" altLang="en-US" sz="1200" dirty="0"/>
              <a:t>Herald Sun reported that “FOI laws were driven by the public’s demand to be kept informed. They are the extension of basic democratic rights.” </a:t>
            </a:r>
          </a:p>
          <a:p>
            <a:pPr>
              <a:spcBef>
                <a:spcPct val="0"/>
              </a:spcBef>
            </a:pPr>
            <a:endParaRPr lang="en-AU" altLang="en-US" sz="1200" dirty="0"/>
          </a:p>
          <a:p>
            <a:pPr>
              <a:spcBef>
                <a:spcPct val="0"/>
              </a:spcBef>
            </a:pPr>
            <a:r>
              <a:rPr lang="en-AU" altLang="en-US" sz="1200" dirty="0"/>
              <a:t>FOI laws form a vital part of a broader network of laws &amp; mechanisms that affect the overall transparency of government – these include information privacy laws (that are sometimes entwined with FOI), public records laws, </a:t>
            </a:r>
            <a:r>
              <a:rPr lang="en-AU" altLang="en-US" sz="1200" dirty="0" err="1"/>
              <a:t>whistleblower</a:t>
            </a:r>
            <a:r>
              <a:rPr lang="en-AU" altLang="en-US" sz="1200" dirty="0"/>
              <a:t> protection</a:t>
            </a:r>
            <a:r>
              <a:rPr lang="en-AU" altLang="en-US" sz="1200" baseline="0" dirty="0"/>
              <a:t>s and </a:t>
            </a:r>
            <a:r>
              <a:rPr lang="en-AU" altLang="en-US" sz="1200" dirty="0"/>
              <a:t>laws requiring proactive disclosure.</a:t>
            </a:r>
          </a:p>
          <a:p>
            <a:endParaRPr lang="en-AU" dirty="0"/>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7</a:t>
            </a:fld>
            <a:endParaRPr lang="en-AU" dirty="0"/>
          </a:p>
        </p:txBody>
      </p:sp>
    </p:spTree>
    <p:extLst>
      <p:ext uri="{BB962C8B-B14F-4D97-AF65-F5344CB8AC3E}">
        <p14:creationId xmlns:p14="http://schemas.microsoft.com/office/powerpoint/2010/main" val="19673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AU" altLang="en-US" sz="1200" dirty="0"/>
              <a:t>Today,</a:t>
            </a:r>
            <a:r>
              <a:rPr lang="en-AU" altLang="en-US" sz="1200" baseline="0" dirty="0"/>
              <a:t> FOI </a:t>
            </a:r>
            <a:r>
              <a:rPr lang="en-AU" altLang="en-US" sz="1200" dirty="0"/>
              <a:t>looks very different from the Freedom of the</a:t>
            </a:r>
            <a:r>
              <a:rPr lang="en-AU" altLang="en-US" sz="1200" baseline="0" dirty="0"/>
              <a:t> Press legislation that was passed in Sweden all those years ago.</a:t>
            </a:r>
          </a:p>
          <a:p>
            <a:pPr>
              <a:spcBef>
                <a:spcPct val="0"/>
              </a:spcBef>
            </a:pPr>
            <a:endParaRPr lang="en-AU" altLang="en-US" sz="1200" baseline="0" dirty="0"/>
          </a:p>
          <a:p>
            <a:pPr>
              <a:spcBef>
                <a:spcPct val="0"/>
              </a:spcBef>
            </a:pPr>
            <a:r>
              <a:rPr lang="en-AU" altLang="en-US" sz="1200" baseline="0" dirty="0"/>
              <a:t>The first FOI legislation in Australia was passed in 1982 and it was </a:t>
            </a:r>
            <a:r>
              <a:rPr lang="en-AU" altLang="en-US" sz="1200" dirty="0"/>
              <a:t>the first national legislation of its kind in a country with a Westminster style of government. Victoria was the first Australian state to pass FOI legislation  – 6 months after the Commonwealth Act. Today, there are FOI laws in every other Australian state and territory, as</a:t>
            </a:r>
            <a:r>
              <a:rPr lang="en-AU" altLang="en-US" sz="1200" baseline="0" dirty="0"/>
              <a:t> well as</a:t>
            </a:r>
            <a:r>
              <a:rPr lang="en-AU" altLang="en-US" sz="1200" dirty="0"/>
              <a:t> in over 100 countries</a:t>
            </a:r>
            <a:r>
              <a:rPr lang="en-AU" altLang="en-US" sz="1200" baseline="0" dirty="0"/>
              <a:t> worldwide</a:t>
            </a:r>
            <a:r>
              <a:rPr lang="en-AU" altLang="en-US" sz="1200" dirty="0"/>
              <a:t>. These are known by a variety of names including Open Records laws, Right to Know, Access to Information or Sunshine Laws – named for the concept of “letting the sun shine in” on government practices.</a:t>
            </a:r>
          </a:p>
          <a:p>
            <a:pPr>
              <a:spcBef>
                <a:spcPct val="0"/>
              </a:spcBef>
            </a:pPr>
            <a:endParaRPr lang="en-AU" altLang="en-US" sz="1200" dirty="0"/>
          </a:p>
          <a:p>
            <a:pPr>
              <a:spcBef>
                <a:spcPct val="0"/>
              </a:spcBef>
            </a:pPr>
            <a:r>
              <a:rPr lang="en-AU" altLang="en-US" sz="1200" dirty="0"/>
              <a:t>Generally what do all of these FOI laws across the world have in common? – Essentially</a:t>
            </a:r>
            <a:r>
              <a:rPr lang="en-AU" altLang="en-US" sz="1200" baseline="0" dirty="0"/>
              <a:t>, the laws allow for r</a:t>
            </a:r>
            <a:r>
              <a:rPr lang="en-AU" altLang="en-US" sz="1200" dirty="0"/>
              <a:t>equests to</a:t>
            </a:r>
            <a:r>
              <a:rPr lang="en-AU" altLang="en-US" sz="1200" baseline="0" dirty="0"/>
              <a:t> </a:t>
            </a:r>
            <a:r>
              <a:rPr lang="en-AU" altLang="en-US" sz="1200" dirty="0"/>
              <a:t>be made for government-held information, and for documents to be received at no or minimal cost, barring some</a:t>
            </a:r>
            <a:r>
              <a:rPr lang="en-AU" altLang="en-US" sz="1200" baseline="0" dirty="0"/>
              <a:t> narrow</a:t>
            </a:r>
            <a:r>
              <a:rPr lang="en-AU" altLang="en-US" sz="1200" dirty="0"/>
              <a:t> exceptions. Some</a:t>
            </a:r>
            <a:r>
              <a:rPr lang="en-AU" altLang="en-US" sz="1200" baseline="0" dirty="0"/>
              <a:t> laws include other </a:t>
            </a:r>
            <a:r>
              <a:rPr lang="en-AU" altLang="en-US" sz="1200" dirty="0"/>
              <a:t>key elements to promote</a:t>
            </a:r>
            <a:r>
              <a:rPr lang="en-AU" altLang="en-US" sz="1200" baseline="0" dirty="0"/>
              <a:t> and facilitate access to information held by government</a:t>
            </a:r>
            <a:r>
              <a:rPr lang="en-AU" altLang="en-US" sz="1200" dirty="0"/>
              <a:t>, such as:</a:t>
            </a:r>
          </a:p>
          <a:p>
            <a:pPr>
              <a:spcBef>
                <a:spcPct val="0"/>
              </a:spcBef>
              <a:buFontTx/>
              <a:buChar char="•"/>
            </a:pPr>
            <a:r>
              <a:rPr lang="en-AU" altLang="en-US" sz="1200" dirty="0"/>
              <a:t>the duty of government to publish certain types of current information,</a:t>
            </a:r>
          </a:p>
          <a:p>
            <a:pPr>
              <a:spcBef>
                <a:spcPct val="0"/>
              </a:spcBef>
              <a:buFontTx/>
              <a:buChar char="•"/>
            </a:pPr>
            <a:r>
              <a:rPr lang="en-AU" altLang="en-US" sz="1200" dirty="0"/>
              <a:t>the automatic expiry of the</a:t>
            </a:r>
            <a:r>
              <a:rPr lang="en-AU" altLang="en-US" sz="1200" baseline="0" dirty="0"/>
              <a:t> ability to claim an </a:t>
            </a:r>
            <a:r>
              <a:rPr lang="en-AU" altLang="en-US" sz="1200" dirty="0"/>
              <a:t>exemption or automatic publication of documents after a certain time (e.g. historical cabinet/secret documents)</a:t>
            </a:r>
          </a:p>
          <a:p>
            <a:pPr>
              <a:spcBef>
                <a:spcPct val="0"/>
              </a:spcBef>
              <a:buFontTx/>
              <a:buChar char="•"/>
            </a:pPr>
            <a:r>
              <a:rPr lang="en-AU" altLang="en-US" sz="1200" dirty="0"/>
              <a:t>conducting decision-making (such as meetings) openly or in accordance with set procedures,</a:t>
            </a:r>
          </a:p>
          <a:p>
            <a:pPr>
              <a:spcBef>
                <a:spcPct val="0"/>
              </a:spcBef>
              <a:buFontTx/>
              <a:buChar char="•"/>
            </a:pPr>
            <a:r>
              <a:rPr lang="en-AU" altLang="en-US" sz="1200" dirty="0"/>
              <a:t>a general obligation on government to promote openness and transparency.</a:t>
            </a:r>
          </a:p>
          <a:p>
            <a:pPr>
              <a:spcBef>
                <a:spcPct val="0"/>
              </a:spcBef>
              <a:buFontTx/>
              <a:buChar char="•"/>
            </a:pPr>
            <a:endParaRPr lang="en-AU" altLang="en-US" sz="1200" dirty="0"/>
          </a:p>
          <a:p>
            <a:pPr marL="0" marR="0" indent="0" algn="l" defTabSz="914400" rtl="0" eaLnBrk="1" fontAlgn="auto" latinLnBrk="0" hangingPunct="1">
              <a:lnSpc>
                <a:spcPct val="100000"/>
              </a:lnSpc>
              <a:spcBef>
                <a:spcPct val="0"/>
              </a:spcBef>
              <a:spcAft>
                <a:spcPts val="0"/>
              </a:spcAft>
              <a:buClrTx/>
              <a:buSzTx/>
              <a:buFontTx/>
              <a:buNone/>
              <a:tabLst/>
              <a:defRPr/>
            </a:pPr>
            <a:r>
              <a:rPr lang="en-AU" altLang="en-US" sz="1200" dirty="0"/>
              <a:t>Most</a:t>
            </a:r>
            <a:r>
              <a:rPr lang="en-AU" altLang="en-US" sz="1200" baseline="0" dirty="0"/>
              <a:t> Acts across the world also provide </a:t>
            </a:r>
            <a:r>
              <a:rPr lang="en-AU" altLang="en-US" sz="1200" dirty="0"/>
              <a:t>a mechanism for people to alter or amend incorrect personal records.</a:t>
            </a:r>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8</a:t>
            </a:fld>
            <a:endParaRPr lang="en-AU" dirty="0"/>
          </a:p>
        </p:txBody>
      </p:sp>
    </p:spTree>
    <p:extLst>
      <p:ext uri="{BB962C8B-B14F-4D97-AF65-F5344CB8AC3E}">
        <p14:creationId xmlns:p14="http://schemas.microsoft.com/office/powerpoint/2010/main" val="373447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dirty="0"/>
              <a:t>First of all, we</a:t>
            </a:r>
            <a:r>
              <a:rPr lang="en-AU" baseline="0" dirty="0"/>
              <a:t> need to consider to whom the FOI Act applies. Essentially, the answer to this is all government bodies, including departments, statutory agencies (such as Family Safety Victoria), government schools, universities, TAFEs, public hospitals, local councils and Ministerial offices.</a:t>
            </a:r>
          </a:p>
          <a:p>
            <a:pPr algn="l"/>
            <a:endParaRPr lang="en-AU" baseline="0" dirty="0"/>
          </a:p>
          <a:p>
            <a:pPr algn="l"/>
            <a:r>
              <a:rPr lang="en-AU" baseline="0" dirty="0"/>
              <a:t>Private organisations are not subject to the Act. This has interesting implications in situations where governments are more and more frequently contracting out elements of their work to private organisations. We will be looking at further challenges to the FOI Act later in the session.</a:t>
            </a:r>
          </a:p>
          <a:p>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9</a:t>
            </a:fld>
            <a:endParaRPr lang="en-AU" dirty="0"/>
          </a:p>
        </p:txBody>
      </p:sp>
    </p:spTree>
    <p:extLst>
      <p:ext uri="{BB962C8B-B14F-4D97-AF65-F5344CB8AC3E}">
        <p14:creationId xmlns:p14="http://schemas.microsoft.com/office/powerpoint/2010/main" val="328754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References to FOI frequently feature in popular culture, such as in the ABC program ‘Utopia’. Let’s have a quick look at how Rhonda and Nat handle an FOI request. </a:t>
            </a:r>
          </a:p>
          <a:p>
            <a:endParaRPr lang="en-AU" dirty="0"/>
          </a:p>
          <a:p>
            <a:r>
              <a:rPr lang="en-AU" b="0" baseline="0" dirty="0"/>
              <a:t>This clip humorously depicts some of the misconceptions about FOI requests and how they are handled by government agencies. Today, we hope to dispel some of those misconceptions.</a:t>
            </a:r>
            <a:endParaRPr lang="en-AU" dirty="0"/>
          </a:p>
        </p:txBody>
      </p:sp>
      <p:sp>
        <p:nvSpPr>
          <p:cNvPr id="4" name="Slide Number Placeholder 3"/>
          <p:cNvSpPr>
            <a:spLocks noGrp="1"/>
          </p:cNvSpPr>
          <p:nvPr>
            <p:ph type="sldNum" sz="quarter" idx="10"/>
          </p:nvPr>
        </p:nvSpPr>
        <p:spPr/>
        <p:txBody>
          <a:bodyPr/>
          <a:lstStyle/>
          <a:p>
            <a:fld id="{112BED7D-93BB-45B3-A0BC-954C87C9B4A3}" type="slidenum">
              <a:rPr lang="en-AU" smtClean="0"/>
              <a:t>10</a:t>
            </a:fld>
            <a:endParaRPr lang="en-AU" dirty="0"/>
          </a:p>
        </p:txBody>
      </p:sp>
    </p:spTree>
    <p:extLst>
      <p:ext uri="{BB962C8B-B14F-4D97-AF65-F5344CB8AC3E}">
        <p14:creationId xmlns:p14="http://schemas.microsoft.com/office/powerpoint/2010/main" val="68862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4" y="535"/>
            <a:ext cx="9142570" cy="685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778616" y="5549323"/>
            <a:ext cx="4073154" cy="728929"/>
          </a:xfrm>
          <a:prstGeom prst="rect">
            <a:avLst/>
          </a:prstGeom>
        </p:spPr>
        <p:txBody>
          <a:bodyPr/>
          <a:lstStyle>
            <a:lvl1pPr marL="0" indent="0" algn="l">
              <a:buNone/>
              <a:defRPr sz="2000" b="0" i="0">
                <a:solidFill>
                  <a:srgbClr val="FFFFFF"/>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title"/>
          </p:nvPr>
        </p:nvSpPr>
        <p:spPr>
          <a:xfrm>
            <a:off x="4778616" y="3722347"/>
            <a:ext cx="4073154" cy="1331526"/>
          </a:xfrm>
          <a:prstGeom prst="rect">
            <a:avLst/>
          </a:prstGeom>
        </p:spPr>
        <p:txBody>
          <a:bodyPr/>
          <a:lstStyle>
            <a:lvl1pPr algn="l">
              <a:defRPr sz="3800" b="1" baseline="0">
                <a:solidFill>
                  <a:schemeClr val="bg1"/>
                </a:solidFill>
                <a:latin typeface="Calibri" charset="0"/>
                <a:ea typeface="Calibri" charset="0"/>
                <a:cs typeface="Calibri" charset="0"/>
              </a:defRPr>
            </a:lvl1pPr>
          </a:lstStyle>
          <a:p>
            <a:r>
              <a:rPr lang="en-US"/>
              <a:t>Click to edit Master title style</a:t>
            </a:r>
            <a:endParaRPr lang="en-US" dirty="0"/>
          </a:p>
        </p:txBody>
      </p:sp>
    </p:spTree>
    <p:extLst>
      <p:ext uri="{BB962C8B-B14F-4D97-AF65-F5344CB8AC3E}">
        <p14:creationId xmlns:p14="http://schemas.microsoft.com/office/powerpoint/2010/main" val="80373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595"/>
            <a:ext cx="9142412" cy="68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76297" y="3207788"/>
            <a:ext cx="4026021" cy="874017"/>
          </a:xfrm>
          <a:prstGeom prst="rect">
            <a:avLst/>
          </a:prstGeom>
        </p:spPr>
        <p:txBody>
          <a:bodyPr/>
          <a:lstStyle>
            <a:lvl1pPr marL="0" indent="0" algn="l">
              <a:buNone/>
              <a:defRPr sz="2000" b="0" i="0" baseline="0">
                <a:solidFill>
                  <a:srgbClr val="FFFFFF"/>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title"/>
          </p:nvPr>
        </p:nvSpPr>
        <p:spPr>
          <a:xfrm>
            <a:off x="376297" y="602074"/>
            <a:ext cx="4026021" cy="2333037"/>
          </a:xfrm>
          <a:prstGeom prst="rect">
            <a:avLst/>
          </a:prstGeom>
        </p:spPr>
        <p:txBody>
          <a:bodyPr/>
          <a:lstStyle>
            <a:lvl1pPr marL="0" indent="0" algn="l">
              <a:defRPr sz="3800" b="1" baseline="0">
                <a:solidFill>
                  <a:schemeClr val="bg1"/>
                </a:solidFill>
                <a:latin typeface="Calibri" charset="0"/>
                <a:ea typeface="Calibri" charset="0"/>
                <a:cs typeface="Calibri" charset="0"/>
              </a:defRPr>
            </a:lvl1pPr>
          </a:lstStyle>
          <a:p>
            <a:r>
              <a:rPr lang="en-US"/>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84871" y="6093296"/>
            <a:ext cx="11695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64400" y="620688"/>
            <a:ext cx="8223194" cy="555215"/>
          </a:xfrm>
          <a:prstGeom prst="rect">
            <a:avLst/>
          </a:prstGeom>
        </p:spPr>
        <p:txBody>
          <a:bodyPr lIns="0" rIns="0"/>
          <a:lstStyle>
            <a:lvl1pPr algn="l">
              <a:defRPr sz="3200" b="1" baseline="0">
                <a:solidFill>
                  <a:srgbClr val="430098"/>
                </a:solidFill>
                <a:latin typeface="Calibri" charset="0"/>
                <a:ea typeface="Calibri" charset="0"/>
                <a:cs typeface="Calibri"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464400" y="1340768"/>
            <a:ext cx="8223194" cy="4464496"/>
          </a:xfrm>
          <a:prstGeom prst="rect">
            <a:avLst/>
          </a:prstGeom>
        </p:spPr>
        <p:txBody>
          <a:bodyPr lIns="0" rIns="0"/>
          <a:lstStyle>
            <a:lvl1pPr marL="0" indent="0">
              <a:spcBef>
                <a:spcPts val="600"/>
              </a:spcBef>
              <a:spcAft>
                <a:spcPts val="600"/>
              </a:spcAft>
              <a:buNone/>
              <a:defRPr sz="2400" b="0" i="0" baseline="0">
                <a:solidFill>
                  <a:schemeClr val="accent4"/>
                </a:solidFill>
                <a:latin typeface="Calibri" charset="0"/>
                <a:ea typeface="Calibri" charset="0"/>
                <a:cs typeface="Calibri" charset="0"/>
              </a:defRPr>
            </a:lvl1pPr>
            <a:lvl2pPr marL="7938" indent="0">
              <a:spcBef>
                <a:spcPts val="600"/>
              </a:spcBef>
              <a:spcAft>
                <a:spcPts val="600"/>
              </a:spcAft>
              <a:buNone/>
              <a:tabLst/>
              <a:defRPr sz="2400" b="0" i="0">
                <a:solidFill>
                  <a:schemeClr val="accent4"/>
                </a:solidFill>
                <a:latin typeface="Calibri" charset="0"/>
                <a:ea typeface="Calibri" charset="0"/>
                <a:cs typeface="Calibri" charset="0"/>
              </a:defRPr>
            </a:lvl2pPr>
            <a:lvl3pPr marL="342900" indent="-342900">
              <a:spcBef>
                <a:spcPts val="600"/>
              </a:spcBef>
              <a:spcAft>
                <a:spcPts val="600"/>
              </a:spcAft>
              <a:buSzPct val="100000"/>
              <a:buFont typeface="Arial" panose="020B0604020202020204" pitchFamily="34" charset="0"/>
              <a:buChar char="•"/>
              <a:tabLst/>
              <a:defRPr sz="2400" b="0" i="0">
                <a:solidFill>
                  <a:schemeClr val="accent4"/>
                </a:solidFill>
                <a:latin typeface="Calibri" charset="0"/>
                <a:ea typeface="Calibri" charset="0"/>
                <a:cs typeface="Calibri" charset="0"/>
              </a:defRPr>
            </a:lvl3pPr>
            <a:lvl4pPr marL="700088" indent="-342900">
              <a:spcBef>
                <a:spcPts val="600"/>
              </a:spcBef>
              <a:spcAft>
                <a:spcPts val="600"/>
              </a:spcAft>
              <a:buSzPct val="100000"/>
              <a:buFont typeface="Arial" panose="020B0604020202020204" pitchFamily="34" charset="0"/>
              <a:buChar char="•"/>
              <a:tabLst/>
              <a:defRPr sz="2400" b="0" i="0">
                <a:solidFill>
                  <a:schemeClr val="accent4"/>
                </a:solidFill>
                <a:latin typeface="Calibri" charset="0"/>
                <a:ea typeface="Calibri" charset="0"/>
                <a:cs typeface="Calibri" charset="0"/>
              </a:defRPr>
            </a:lvl4pPr>
            <a:lvl5pPr marL="1155700" indent="-395288">
              <a:spcBef>
                <a:spcPts val="600"/>
              </a:spcBef>
              <a:spcAft>
                <a:spcPts val="600"/>
              </a:spcAft>
              <a:buSzPct val="100000"/>
              <a:buFont typeface="Arial" charset="0"/>
              <a:buChar char="•"/>
              <a:tabLst/>
              <a:defRPr sz="2400" b="0" i="0" baseline="0">
                <a:solidFill>
                  <a:schemeClr val="accent4"/>
                </a:solidFill>
                <a:latin typeface="Calibri" charset="0"/>
                <a:ea typeface="Calibri" charset="0"/>
                <a:cs typeface="Calibri" charset="0"/>
              </a:defRPr>
            </a:lvl5pPr>
          </a:lstStyle>
          <a:p>
            <a:pPr lvl="2"/>
            <a:r>
              <a:rPr lang="en-US" dirty="0"/>
              <a:t>First level</a:t>
            </a:r>
          </a:p>
          <a:p>
            <a:pPr lvl="3"/>
            <a:r>
              <a:rPr lang="en-US" dirty="0"/>
              <a:t>Second level</a:t>
            </a:r>
          </a:p>
          <a:p>
            <a:pPr lvl="4"/>
            <a:r>
              <a:rPr lang="en-US" dirty="0"/>
              <a:t>Third level</a:t>
            </a:r>
          </a:p>
        </p:txBody>
      </p:sp>
      <p:sp>
        <p:nvSpPr>
          <p:cNvPr id="6" name="Text Placeholder 5"/>
          <p:cNvSpPr>
            <a:spLocks noGrp="1"/>
          </p:cNvSpPr>
          <p:nvPr>
            <p:ph type="body" sz="quarter" idx="10"/>
          </p:nvPr>
        </p:nvSpPr>
        <p:spPr>
          <a:xfrm>
            <a:off x="464400" y="206525"/>
            <a:ext cx="8223194" cy="252000"/>
          </a:xfrm>
          <a:prstGeom prst="rect">
            <a:avLst/>
          </a:prstGeom>
        </p:spPr>
        <p:txBody>
          <a:bodyPr lIns="0" rIns="0"/>
          <a:lstStyle>
            <a:lvl1pPr marL="0" indent="0">
              <a:buNone/>
              <a:defRPr sz="1200" baseline="0">
                <a:solidFill>
                  <a:schemeClr val="accent4"/>
                </a:solidFill>
              </a:defRPr>
            </a:lvl1pPr>
          </a:lstStyle>
          <a:p>
            <a:pPr lvl="0"/>
            <a:r>
              <a:rPr lang="en-US"/>
              <a:t>Click to edit Master text styles</a:t>
            </a:r>
          </a:p>
        </p:txBody>
      </p:sp>
      <p:pic>
        <p:nvPicPr>
          <p:cNvPr id="5" name="Picture 3" descr="\\internal.vic.gov.au\DPC\HomeDirs1\vicum6x\Desktop\Untitled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400" y="472529"/>
            <a:ext cx="8231188" cy="28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6261714" y="6492973"/>
            <a:ext cx="2448562" cy="230832"/>
          </a:xfrm>
          <a:prstGeom prst="rect">
            <a:avLst/>
          </a:prstGeom>
          <a:noFill/>
        </p:spPr>
        <p:txBody>
          <a:bodyPr wrap="square" lIns="0" rIns="0" rtlCol="0">
            <a:spAutoFit/>
          </a:bodyPr>
          <a:lstStyle/>
          <a:p>
            <a:pPr>
              <a:spcAft>
                <a:spcPts val="0"/>
              </a:spcAft>
              <a:tabLst>
                <a:tab pos="2865755" algn="ctr"/>
                <a:tab pos="5731510" algn="r"/>
              </a:tabLst>
            </a:pPr>
            <a:r>
              <a:rPr lang="en-US" sz="900" dirty="0">
                <a:solidFill>
                  <a:srgbClr val="430098"/>
                </a:solidFill>
                <a:effectLst/>
                <a:ea typeface="Calibri"/>
                <a:cs typeface="Times New Roman"/>
              </a:rPr>
              <a:t>Freedom of Information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Privacy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a:t>
            </a:r>
            <a:r>
              <a:rPr lang="en-US" sz="900" kern="1200" dirty="0">
                <a:solidFill>
                  <a:srgbClr val="430098"/>
                </a:solidFill>
                <a:effectLst/>
                <a:latin typeface="+mn-lt"/>
                <a:ea typeface="Calibri"/>
                <a:cs typeface="Times New Roman"/>
              </a:rPr>
              <a:t>Data Protection</a:t>
            </a:r>
            <a:endParaRPr lang="en-AU" sz="900" kern="1200" dirty="0">
              <a:solidFill>
                <a:srgbClr val="430098"/>
              </a:solidFill>
              <a:effectLst/>
              <a:latin typeface="+mn-lt"/>
              <a:ea typeface="Calibri"/>
              <a:cs typeface="Times New Roman"/>
            </a:endParaRPr>
          </a:p>
        </p:txBody>
      </p:sp>
      <p:sp>
        <p:nvSpPr>
          <p:cNvPr id="10" name="Rectangle 9"/>
          <p:cNvSpPr/>
          <p:nvPr userDrawn="1"/>
        </p:nvSpPr>
        <p:spPr>
          <a:xfrm>
            <a:off x="8368276" y="220566"/>
            <a:ext cx="319318" cy="230832"/>
          </a:xfrm>
          <a:prstGeom prst="rect">
            <a:avLst/>
          </a:prstGeom>
        </p:spPr>
        <p:txBody>
          <a:bodyPr wrap="none">
            <a:spAutoFit/>
          </a:bodyPr>
          <a:lstStyle/>
          <a:p>
            <a:fld id="{E6F30DDE-27C1-4B52-BDDA-56CED60EAA6D}" type="slidenum">
              <a:rPr kumimoji="0" lang="en-AU" sz="900" b="0" i="0" u="none" strike="noStrike" kern="1200" cap="none" spc="0" normalizeH="0" baseline="0" noProof="0" smtClean="0">
                <a:ln>
                  <a:noFill/>
                </a:ln>
                <a:solidFill>
                  <a:srgbClr val="55565A"/>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AU" dirty="0"/>
          </a:p>
        </p:txBody>
      </p:sp>
    </p:spTree>
    <p:extLst>
      <p:ext uri="{BB962C8B-B14F-4D97-AF65-F5344CB8AC3E}">
        <p14:creationId xmlns:p14="http://schemas.microsoft.com/office/powerpoint/2010/main" val="331630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4854575" y="620688"/>
            <a:ext cx="3833019" cy="5256584"/>
          </a:xfrm>
          <a:prstGeom prst="rect">
            <a:avLst/>
          </a:prstGeom>
        </p:spPr>
        <p:txBody>
          <a:bodyPr/>
          <a:lstStyle>
            <a:lvl1pPr marL="0" indent="0">
              <a:buNone/>
              <a:defRPr sz="2000">
                <a:solidFill>
                  <a:schemeClr val="tx1">
                    <a:lumMod val="50000"/>
                    <a:lumOff val="50000"/>
                  </a:schemeClr>
                </a:solidFill>
              </a:defRPr>
            </a:lvl1pPr>
          </a:lstStyle>
          <a:p>
            <a:pPr lvl="0"/>
            <a:r>
              <a:rPr lang="en-US" noProof="0"/>
              <a:t>Click icon to add picture</a:t>
            </a:r>
            <a:endParaRPr lang="en-US" noProof="0" dirty="0"/>
          </a:p>
        </p:txBody>
      </p:sp>
      <p:sp>
        <p:nvSpPr>
          <p:cNvPr id="12" name="Title 1"/>
          <p:cNvSpPr>
            <a:spLocks noGrp="1"/>
          </p:cNvSpPr>
          <p:nvPr>
            <p:ph type="title"/>
          </p:nvPr>
        </p:nvSpPr>
        <p:spPr>
          <a:xfrm>
            <a:off x="456810" y="620688"/>
            <a:ext cx="4173588" cy="555215"/>
          </a:xfrm>
          <a:prstGeom prst="rect">
            <a:avLst/>
          </a:prstGeom>
        </p:spPr>
        <p:txBody>
          <a:bodyPr lIns="0" rIns="0"/>
          <a:lstStyle>
            <a:lvl1pPr algn="l">
              <a:defRPr sz="3200" b="1" baseline="0">
                <a:solidFill>
                  <a:srgbClr val="430098"/>
                </a:solidFill>
                <a:latin typeface="Calibri" charset="0"/>
                <a:ea typeface="Calibri" charset="0"/>
                <a:cs typeface="Calibri" charset="0"/>
              </a:defRPr>
            </a:lvl1pPr>
          </a:lstStyle>
          <a:p>
            <a:r>
              <a:rPr lang="en-US"/>
              <a:t>Click to edit Master title style</a:t>
            </a:r>
            <a:endParaRPr lang="en-US" dirty="0"/>
          </a:p>
        </p:txBody>
      </p:sp>
      <p:sp>
        <p:nvSpPr>
          <p:cNvPr id="13" name="Content Placeholder 2"/>
          <p:cNvSpPr>
            <a:spLocks noGrp="1"/>
          </p:cNvSpPr>
          <p:nvPr>
            <p:ph idx="1"/>
          </p:nvPr>
        </p:nvSpPr>
        <p:spPr>
          <a:xfrm>
            <a:off x="464400" y="1340768"/>
            <a:ext cx="4173588" cy="4536504"/>
          </a:xfrm>
          <a:prstGeom prst="rect">
            <a:avLst/>
          </a:prstGeom>
        </p:spPr>
        <p:txBody>
          <a:bodyPr lIns="0" rIns="0"/>
          <a:lstStyle>
            <a:lvl1pPr marL="0" indent="0">
              <a:buNone/>
              <a:defRPr sz="2400" b="0" i="0" baseline="0">
                <a:solidFill>
                  <a:schemeClr val="accent4"/>
                </a:solidFill>
                <a:latin typeface="Calibri" charset="0"/>
                <a:ea typeface="Calibri" charset="0"/>
                <a:cs typeface="Calibri" charset="0"/>
              </a:defRPr>
            </a:lvl1pPr>
            <a:lvl2pPr marL="7938" indent="0">
              <a:buNone/>
              <a:tabLst/>
              <a:defRPr sz="2000" b="0" i="0">
                <a:solidFill>
                  <a:schemeClr val="accent4"/>
                </a:solidFill>
                <a:latin typeface="Calibri" charset="0"/>
                <a:ea typeface="Calibri" charset="0"/>
                <a:cs typeface="Calibri" charset="0"/>
              </a:defRPr>
            </a:lvl2pPr>
            <a:lvl3pPr marL="319088" indent="-319088">
              <a:tabLst/>
              <a:defRPr sz="2000" b="0" i="0">
                <a:solidFill>
                  <a:schemeClr val="accent4"/>
                </a:solidFill>
                <a:latin typeface="Calibri" charset="0"/>
                <a:ea typeface="Calibri" charset="0"/>
                <a:cs typeface="Calibri" charset="0"/>
              </a:defRPr>
            </a:lvl3pPr>
            <a:lvl4pPr marL="760413" indent="-403225">
              <a:buFont typeface="Calibri" panose="020F0502020204030204" pitchFamily="34" charset="0"/>
              <a:buChar char="–"/>
              <a:tabLst/>
              <a:defRPr sz="2000" b="0" i="0">
                <a:solidFill>
                  <a:schemeClr val="accent4"/>
                </a:solidFill>
                <a:latin typeface="Calibri" charset="0"/>
                <a:ea typeface="Calibri" charset="0"/>
                <a:cs typeface="Calibri" charset="0"/>
              </a:defRPr>
            </a:lvl4pPr>
            <a:lvl5pPr marL="1155700" indent="-395288">
              <a:buFont typeface="Arial" charset="0"/>
              <a:buChar char="•"/>
              <a:tabLst/>
              <a:defRPr sz="2000" b="0" i="0">
                <a:solidFill>
                  <a:schemeClr val="accent4"/>
                </a:solidFill>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5"/>
          <p:cNvSpPr>
            <a:spLocks noGrp="1"/>
          </p:cNvSpPr>
          <p:nvPr>
            <p:ph type="body" sz="quarter" idx="10"/>
          </p:nvPr>
        </p:nvSpPr>
        <p:spPr>
          <a:xfrm>
            <a:off x="464400" y="206525"/>
            <a:ext cx="8223194" cy="252000"/>
          </a:xfrm>
          <a:prstGeom prst="rect">
            <a:avLst/>
          </a:prstGeom>
        </p:spPr>
        <p:txBody>
          <a:bodyPr lIns="0" rIns="0"/>
          <a:lstStyle>
            <a:lvl1pPr marL="0" indent="0">
              <a:buNone/>
              <a:defRPr sz="1200" baseline="0">
                <a:solidFill>
                  <a:schemeClr val="accent4"/>
                </a:solidFill>
              </a:defRPr>
            </a:lvl1pPr>
          </a:lstStyle>
          <a:p>
            <a:pPr lvl="0"/>
            <a:r>
              <a:rPr lang="en-US"/>
              <a:t>Click to edit Master text styles</a:t>
            </a:r>
          </a:p>
        </p:txBody>
      </p:sp>
      <p:pic>
        <p:nvPicPr>
          <p:cNvPr id="17" name="Picture 3" descr="\\internal.vic.gov.au\DPC\HomeDirs1\vicum6x\Desktop\Untitled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400" y="472529"/>
            <a:ext cx="8231188" cy="285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6247026" y="6492973"/>
            <a:ext cx="2448562" cy="230832"/>
          </a:xfrm>
          <a:prstGeom prst="rect">
            <a:avLst/>
          </a:prstGeom>
          <a:noFill/>
        </p:spPr>
        <p:txBody>
          <a:bodyPr wrap="square" lIns="0" rIns="0" rtlCol="0">
            <a:spAutoFit/>
          </a:bodyPr>
          <a:lstStyle/>
          <a:p>
            <a:pPr>
              <a:spcAft>
                <a:spcPts val="0"/>
              </a:spcAft>
              <a:tabLst>
                <a:tab pos="2865755" algn="ctr"/>
                <a:tab pos="5731510" algn="r"/>
              </a:tabLst>
            </a:pPr>
            <a:r>
              <a:rPr lang="en-US" sz="900" dirty="0">
                <a:solidFill>
                  <a:srgbClr val="430098"/>
                </a:solidFill>
                <a:effectLst/>
                <a:ea typeface="Calibri"/>
                <a:cs typeface="Times New Roman"/>
              </a:rPr>
              <a:t>Freedom of Information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Privacy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Data </a:t>
            </a:r>
            <a:r>
              <a:rPr lang="en-US" sz="900" dirty="0">
                <a:solidFill>
                  <a:srgbClr val="7030A0"/>
                </a:solidFill>
                <a:effectLst/>
                <a:ea typeface="Calibri"/>
                <a:cs typeface="Times New Roman"/>
              </a:rPr>
              <a:t>Protection</a:t>
            </a:r>
            <a:endParaRPr lang="en-AU" sz="1050" dirty="0">
              <a:solidFill>
                <a:srgbClr val="7030A0"/>
              </a:solidFill>
              <a:effectLst/>
              <a:ea typeface="Calibri"/>
              <a:cs typeface="Times New Roman"/>
            </a:endParaRPr>
          </a:p>
        </p:txBody>
      </p:sp>
      <p:sp>
        <p:nvSpPr>
          <p:cNvPr id="10" name="Rectangle 9"/>
          <p:cNvSpPr/>
          <p:nvPr userDrawn="1"/>
        </p:nvSpPr>
        <p:spPr>
          <a:xfrm>
            <a:off x="8368276" y="220566"/>
            <a:ext cx="319318" cy="230832"/>
          </a:xfrm>
          <a:prstGeom prst="rect">
            <a:avLst/>
          </a:prstGeom>
        </p:spPr>
        <p:txBody>
          <a:bodyPr wrap="none">
            <a:spAutoFit/>
          </a:bodyPr>
          <a:lstStyle/>
          <a:p>
            <a:fld id="{E6F30DDE-27C1-4B52-BDDA-56CED60EAA6D}" type="slidenum">
              <a:rPr kumimoji="0" lang="en-AU" sz="900" b="0" i="0" u="none" strike="noStrike" kern="1200" cap="none" spc="0" normalizeH="0" baseline="0" noProof="0" smtClean="0">
                <a:ln>
                  <a:noFill/>
                </a:ln>
                <a:solidFill>
                  <a:srgbClr val="55565A"/>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AU" dirty="0"/>
          </a:p>
        </p:txBody>
      </p:sp>
    </p:spTree>
    <p:extLst>
      <p:ext uri="{BB962C8B-B14F-4D97-AF65-F5344CB8AC3E}">
        <p14:creationId xmlns:p14="http://schemas.microsoft.com/office/powerpoint/2010/main" val="11505483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4" y="535"/>
            <a:ext cx="9142571" cy="685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805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484871" y="6093296"/>
            <a:ext cx="11695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13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729kPP4EA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ltLang="en-US" b="1" dirty="0">
                <a:latin typeface="Calibri" pitchFamily="34" charset="0"/>
                <a:ea typeface="Calibri" pitchFamily="34" charset="0"/>
                <a:cs typeface="Calibri" pitchFamily="34" charset="0"/>
              </a:rPr>
              <a:t>Sven Bluemmel</a:t>
            </a:r>
          </a:p>
          <a:p>
            <a:r>
              <a:rPr lang="en-US" altLang="en-US" i="1" dirty="0">
                <a:latin typeface="Calibri" pitchFamily="34" charset="0"/>
                <a:ea typeface="Calibri" pitchFamily="34" charset="0"/>
                <a:cs typeface="Calibri" pitchFamily="34" charset="0"/>
              </a:rPr>
              <a:t>Victorian Information Commissioner</a:t>
            </a:r>
          </a:p>
          <a:p>
            <a:endParaRPr lang="en-AU" dirty="0"/>
          </a:p>
        </p:txBody>
      </p:sp>
      <p:sp>
        <p:nvSpPr>
          <p:cNvPr id="3" name="Title 2"/>
          <p:cNvSpPr>
            <a:spLocks noGrp="1"/>
          </p:cNvSpPr>
          <p:nvPr>
            <p:ph type="title"/>
          </p:nvPr>
        </p:nvSpPr>
        <p:spPr>
          <a:xfrm>
            <a:off x="4766784" y="2708920"/>
            <a:ext cx="4073154" cy="1331526"/>
          </a:xfrm>
        </p:spPr>
        <p:txBody>
          <a:bodyPr/>
          <a:lstStyle/>
          <a:p>
            <a:r>
              <a:rPr lang="en-AU" sz="3200" i="1" dirty="0"/>
              <a:t>Rights, privacy, access and governance</a:t>
            </a:r>
            <a:r>
              <a:rPr lang="en-AU" altLang="en-US" sz="3200" i="1" dirty="0">
                <a:latin typeface="Calibri" pitchFamily="34" charset="0"/>
                <a:ea typeface="Calibri" pitchFamily="34" charset="0"/>
                <a:cs typeface="Calibri" pitchFamily="34" charset="0"/>
              </a:rPr>
              <a:t>: </a:t>
            </a:r>
            <a:br>
              <a:rPr lang="en-AU" altLang="en-US" sz="3200" i="1" dirty="0">
                <a:latin typeface="Calibri" pitchFamily="34" charset="0"/>
                <a:ea typeface="Calibri" pitchFamily="34" charset="0"/>
                <a:cs typeface="Calibri" pitchFamily="34" charset="0"/>
              </a:rPr>
            </a:br>
            <a:r>
              <a:rPr lang="en-AU" altLang="en-US" sz="3200" i="1" dirty="0">
                <a:latin typeface="Calibri" pitchFamily="34" charset="0"/>
                <a:ea typeface="Calibri" pitchFamily="34" charset="0"/>
                <a:cs typeface="Calibri" pitchFamily="34" charset="0"/>
              </a:rPr>
              <a:t>a new approach for modern government </a:t>
            </a:r>
            <a:endParaRPr lang="en-AU" sz="3200" dirty="0"/>
          </a:p>
        </p:txBody>
      </p:sp>
      <p:sp>
        <p:nvSpPr>
          <p:cNvPr id="6" name="Subtitle 1"/>
          <p:cNvSpPr txBox="1">
            <a:spLocks/>
          </p:cNvSpPr>
          <p:nvPr/>
        </p:nvSpPr>
        <p:spPr bwMode="auto">
          <a:xfrm>
            <a:off x="265752" y="5791202"/>
            <a:ext cx="4073525" cy="724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2000" b="0" i="0" kern="1200">
                <a:solidFill>
                  <a:srgbClr val="FFFFFF"/>
                </a:solidFill>
                <a:latin typeface="Calibri" charset="0"/>
                <a:ea typeface="Calibri" charset="0"/>
                <a:cs typeface="Calibri" charset="0"/>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r>
              <a:rPr lang="en-US" altLang="en-US" b="1" dirty="0">
                <a:latin typeface="Calibri" pitchFamily="34" charset="0"/>
                <a:ea typeface="Calibri" pitchFamily="34" charset="0"/>
                <a:cs typeface="Calibri" pitchFamily="34" charset="0"/>
              </a:rPr>
              <a:t>Monash University</a:t>
            </a:r>
          </a:p>
          <a:p>
            <a:pPr eaLnBrk="1" hangingPunct="1"/>
            <a:r>
              <a:rPr lang="en-US" altLang="en-US" sz="1200" i="1" dirty="0">
                <a:latin typeface="Calibri" pitchFamily="34" charset="0"/>
                <a:ea typeface="Calibri" pitchFamily="34" charset="0"/>
                <a:cs typeface="Calibri" pitchFamily="34" charset="0"/>
              </a:rPr>
              <a:t>1 May 2018</a:t>
            </a:r>
          </a:p>
        </p:txBody>
      </p:sp>
    </p:spTree>
    <p:extLst>
      <p:ext uri="{BB962C8B-B14F-4D97-AF65-F5344CB8AC3E}">
        <p14:creationId xmlns:p14="http://schemas.microsoft.com/office/powerpoint/2010/main" val="129619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 FOI and popular culture</a:t>
            </a:r>
            <a:endParaRPr lang="en-AU" dirty="0"/>
          </a:p>
        </p:txBody>
      </p:sp>
      <p:sp>
        <p:nvSpPr>
          <p:cNvPr id="3" name="Content Placeholder 2"/>
          <p:cNvSpPr>
            <a:spLocks noGrp="1"/>
          </p:cNvSpPr>
          <p:nvPr>
            <p:ph idx="1"/>
          </p:nvPr>
        </p:nvSpPr>
        <p:spPr/>
        <p:txBody>
          <a:bodyPr/>
          <a:lstStyle/>
          <a:p>
            <a:r>
              <a:rPr lang="en-AU" dirty="0">
                <a:hlinkClick r:id="rId3"/>
              </a:rPr>
              <a:t>ABC: Utopia, Series 2, Rhonda and Nat handle a freedom of information request</a:t>
            </a:r>
            <a:endParaRPr lang="en-AU" dirty="0"/>
          </a:p>
          <a:p>
            <a:endParaRPr lang="en-AU" dirty="0"/>
          </a:p>
        </p:txBody>
      </p:sp>
    </p:spTree>
    <p:extLst>
      <p:ext uri="{BB962C8B-B14F-4D97-AF65-F5344CB8AC3E}">
        <p14:creationId xmlns:p14="http://schemas.microsoft.com/office/powerpoint/2010/main" val="244256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for access</a:t>
            </a:r>
            <a:endParaRPr lang="en-AU" dirty="0"/>
          </a:p>
        </p:txBody>
      </p:sp>
      <p:sp>
        <p:nvSpPr>
          <p:cNvPr id="3" name="Content Placeholder 2"/>
          <p:cNvSpPr>
            <a:spLocks noGrp="1"/>
          </p:cNvSpPr>
          <p:nvPr>
            <p:ph idx="1"/>
          </p:nvPr>
        </p:nvSpPr>
        <p:spPr/>
        <p:txBody>
          <a:bodyPr/>
          <a:lstStyle/>
          <a:p>
            <a:r>
              <a:rPr lang="en-US" dirty="0"/>
              <a:t>A request is only valid if:</a:t>
            </a:r>
          </a:p>
          <a:p>
            <a:pPr lvl="2"/>
            <a:r>
              <a:rPr lang="en-US" dirty="0"/>
              <a:t>It is in writing; and</a:t>
            </a:r>
          </a:p>
          <a:p>
            <a:pPr lvl="2"/>
            <a:r>
              <a:rPr lang="en-US" dirty="0"/>
              <a:t>It is accompanied by the application fee; and</a:t>
            </a:r>
          </a:p>
          <a:p>
            <a:pPr lvl="2"/>
            <a:r>
              <a:rPr lang="en-US" dirty="0"/>
              <a:t>It is clear, so that a reasonable officer of the Agency can identify what is being sought</a:t>
            </a:r>
          </a:p>
          <a:p>
            <a:pPr marL="0" lvl="3" indent="-320400" defTabSz="320400"/>
            <a:r>
              <a:rPr lang="en-US" dirty="0"/>
              <a:t>Agencies have an obligation to 	assist applicants make valid 	requests</a:t>
            </a:r>
          </a:p>
          <a:p>
            <a:endParaRPr lang="en-AU" dirty="0"/>
          </a:p>
        </p:txBody>
      </p:sp>
    </p:spTree>
    <p:extLst>
      <p:ext uri="{BB962C8B-B14F-4D97-AF65-F5344CB8AC3E}">
        <p14:creationId xmlns:p14="http://schemas.microsoft.com/office/powerpoint/2010/main" val="129298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61" y="620688"/>
            <a:ext cx="8223194" cy="555215"/>
          </a:xfrm>
        </p:spPr>
        <p:txBody>
          <a:bodyPr/>
          <a:lstStyle/>
          <a:p>
            <a:r>
              <a:rPr lang="en-US" dirty="0"/>
              <a:t>What is a document</a:t>
            </a:r>
            <a:endParaRPr lang="en-AU" dirty="0"/>
          </a:p>
        </p:txBody>
      </p:sp>
      <p:sp>
        <p:nvSpPr>
          <p:cNvPr id="3" name="Content Placeholder 2"/>
          <p:cNvSpPr>
            <a:spLocks noGrp="1"/>
          </p:cNvSpPr>
          <p:nvPr>
            <p:ph idx="1"/>
          </p:nvPr>
        </p:nvSpPr>
        <p:spPr>
          <a:xfrm>
            <a:off x="463961" y="1412776"/>
            <a:ext cx="8223194" cy="4464496"/>
          </a:xfrm>
        </p:spPr>
        <p:txBody>
          <a:bodyPr/>
          <a:lstStyle/>
          <a:p>
            <a:pPr>
              <a:spcBef>
                <a:spcPct val="100000"/>
              </a:spcBef>
            </a:pPr>
            <a:r>
              <a:rPr lang="en-AU" altLang="en-US" sz="2000" dirty="0">
                <a:solidFill>
                  <a:srgbClr val="6E6259"/>
                </a:solidFill>
              </a:rPr>
              <a:t>A document can be:</a:t>
            </a:r>
          </a:p>
          <a:p>
            <a:pPr marL="342900" indent="-342900">
              <a:spcBef>
                <a:spcPts val="1200"/>
              </a:spcBef>
              <a:buFont typeface="Arial" panose="020B0604020202020204" pitchFamily="34" charset="0"/>
              <a:buChar char="•"/>
            </a:pPr>
            <a:r>
              <a:rPr lang="en-AU" altLang="en-US" sz="2000" dirty="0">
                <a:solidFill>
                  <a:srgbClr val="6E6259"/>
                </a:solidFill>
              </a:rPr>
              <a:t>Paper documents</a:t>
            </a:r>
          </a:p>
          <a:p>
            <a:pPr marL="342900" indent="-342900">
              <a:spcBef>
                <a:spcPts val="1200"/>
              </a:spcBef>
              <a:buFont typeface="Arial" panose="020B0604020202020204" pitchFamily="34" charset="0"/>
              <a:buChar char="•"/>
            </a:pPr>
            <a:r>
              <a:rPr lang="en-AU" altLang="en-US" sz="2000" dirty="0">
                <a:solidFill>
                  <a:srgbClr val="6E6259"/>
                </a:solidFill>
              </a:rPr>
              <a:t>Screen dumps</a:t>
            </a:r>
          </a:p>
          <a:p>
            <a:pPr marL="342900" indent="-342900">
              <a:spcBef>
                <a:spcPts val="1200"/>
              </a:spcBef>
              <a:buFont typeface="Arial" panose="020B0604020202020204" pitchFamily="34" charset="0"/>
              <a:buChar char="•"/>
            </a:pPr>
            <a:r>
              <a:rPr lang="en-AU" altLang="en-US" sz="2000" dirty="0">
                <a:solidFill>
                  <a:srgbClr val="6E6259"/>
                </a:solidFill>
              </a:rPr>
              <a:t>Audio and video</a:t>
            </a:r>
          </a:p>
          <a:p>
            <a:pPr marL="342900" indent="-342900">
              <a:spcBef>
                <a:spcPts val="1200"/>
              </a:spcBef>
              <a:buFont typeface="Arial" panose="020B0604020202020204" pitchFamily="34" charset="0"/>
              <a:buChar char="•"/>
            </a:pPr>
            <a:r>
              <a:rPr lang="en-AU" altLang="en-US" sz="2000" dirty="0">
                <a:solidFill>
                  <a:srgbClr val="6E6259"/>
                </a:solidFill>
              </a:rPr>
              <a:t>Post-it notes</a:t>
            </a:r>
          </a:p>
          <a:p>
            <a:pPr marL="342900" indent="-342900">
              <a:spcBef>
                <a:spcPts val="1200"/>
              </a:spcBef>
              <a:buFont typeface="Arial" panose="020B0604020202020204" pitchFamily="34" charset="0"/>
              <a:buChar char="•"/>
            </a:pPr>
            <a:r>
              <a:rPr lang="en-AU" altLang="en-US" sz="2000" dirty="0">
                <a:solidFill>
                  <a:srgbClr val="6E6259"/>
                </a:solidFill>
              </a:rPr>
              <a:t>Emails</a:t>
            </a:r>
          </a:p>
          <a:p>
            <a:pPr marL="342900" indent="-342900">
              <a:spcBef>
                <a:spcPts val="1200"/>
              </a:spcBef>
              <a:buFont typeface="Arial" panose="020B0604020202020204" pitchFamily="34" charset="0"/>
              <a:buChar char="•"/>
            </a:pPr>
            <a:r>
              <a:rPr lang="en-AU" altLang="en-US" sz="2000" dirty="0">
                <a:solidFill>
                  <a:srgbClr val="6E6259"/>
                </a:solidFill>
              </a:rPr>
              <a:t>Photos</a:t>
            </a:r>
          </a:p>
          <a:p>
            <a:pPr marL="342900" indent="-342900">
              <a:spcBef>
                <a:spcPts val="1200"/>
              </a:spcBef>
              <a:buFont typeface="Arial" panose="020B0604020202020204" pitchFamily="34" charset="0"/>
              <a:buChar char="•"/>
            </a:pPr>
            <a:r>
              <a:rPr lang="en-AU" altLang="en-US" sz="2000" dirty="0">
                <a:solidFill>
                  <a:srgbClr val="6E6259"/>
                </a:solidFill>
              </a:rPr>
              <a:t>And more.  Much, much more….</a:t>
            </a:r>
          </a:p>
          <a:p>
            <a:endParaRPr lang="en-US" dirty="0"/>
          </a:p>
        </p:txBody>
      </p:sp>
    </p:spTree>
    <p:extLst>
      <p:ext uri="{BB962C8B-B14F-4D97-AF65-F5344CB8AC3E}">
        <p14:creationId xmlns:p14="http://schemas.microsoft.com/office/powerpoint/2010/main" val="247946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Exemptions in the FOI Act </a:t>
            </a:r>
            <a:endParaRPr lang="en-AU" dirty="0"/>
          </a:p>
        </p:txBody>
      </p:sp>
      <p:sp>
        <p:nvSpPr>
          <p:cNvPr id="5" name="TextBox 4"/>
          <p:cNvSpPr txBox="1"/>
          <p:nvPr/>
        </p:nvSpPr>
        <p:spPr>
          <a:xfrm>
            <a:off x="457201" y="1268760"/>
            <a:ext cx="4031703" cy="4493538"/>
          </a:xfrm>
          <a:prstGeom prst="rect">
            <a:avLst/>
          </a:prstGeom>
          <a:noFill/>
        </p:spPr>
        <p:txBody>
          <a:bodyPr wrap="square" lIns="0" rIns="0" rtlCol="0">
            <a:spAutoFit/>
          </a:bodyPr>
          <a:lstStyle/>
          <a:p>
            <a:pPr algn="just">
              <a:spcBef>
                <a:spcPts val="600"/>
              </a:spcBef>
              <a:spcAft>
                <a:spcPts val="600"/>
              </a:spcAft>
              <a:buClr>
                <a:srgbClr val="55565A"/>
              </a:buClr>
            </a:pPr>
            <a:r>
              <a:rPr lang="en-US" altLang="en-US" dirty="0">
                <a:solidFill>
                  <a:srgbClr val="55565A"/>
                </a:solidFill>
              </a:rPr>
              <a:t>28 – Cabinet documents </a:t>
            </a:r>
          </a:p>
          <a:p>
            <a:pPr>
              <a:spcBef>
                <a:spcPts val="600"/>
              </a:spcBef>
              <a:spcAft>
                <a:spcPts val="600"/>
              </a:spcAft>
              <a:buClr>
                <a:srgbClr val="55565A"/>
              </a:buClr>
            </a:pPr>
            <a:r>
              <a:rPr lang="en-US" altLang="en-US" dirty="0">
                <a:solidFill>
                  <a:srgbClr val="55565A"/>
                </a:solidFill>
              </a:rPr>
              <a:t>29 – Matter communicated by a foreign country, the Commonwealth, any other State or a Territory</a:t>
            </a:r>
          </a:p>
          <a:p>
            <a:pPr>
              <a:spcBef>
                <a:spcPts val="600"/>
              </a:spcBef>
              <a:spcAft>
                <a:spcPts val="600"/>
              </a:spcAft>
            </a:pPr>
            <a:r>
              <a:rPr lang="en-US" dirty="0">
                <a:solidFill>
                  <a:srgbClr val="55565A"/>
                </a:solidFill>
              </a:rPr>
              <a:t>29A – Documents affecting national security, defence or international relations</a:t>
            </a:r>
            <a:endParaRPr lang="en-AU" dirty="0">
              <a:solidFill>
                <a:srgbClr val="55565A"/>
              </a:solidFill>
            </a:endParaRPr>
          </a:p>
          <a:p>
            <a:pPr>
              <a:spcBef>
                <a:spcPts val="600"/>
              </a:spcBef>
              <a:spcAft>
                <a:spcPts val="600"/>
              </a:spcAft>
            </a:pPr>
            <a:r>
              <a:rPr lang="en-US" dirty="0">
                <a:solidFill>
                  <a:srgbClr val="55565A"/>
                </a:solidFill>
              </a:rPr>
              <a:t>29B – Documents of Court Services </a:t>
            </a:r>
            <a:r>
              <a:rPr lang="en-US" dirty="0" smtClean="0">
                <a:solidFill>
                  <a:srgbClr val="55565A"/>
                </a:solidFill>
              </a:rPr>
              <a:t>Victoria</a:t>
            </a:r>
            <a:endParaRPr lang="en-AU" dirty="0">
              <a:solidFill>
                <a:srgbClr val="55565A"/>
              </a:solidFill>
            </a:endParaRPr>
          </a:p>
          <a:p>
            <a:pPr fontAlgn="ctr">
              <a:spcBef>
                <a:spcPts val="600"/>
              </a:spcBef>
              <a:spcAft>
                <a:spcPts val="600"/>
              </a:spcAft>
            </a:pPr>
            <a:r>
              <a:rPr lang="en-US" dirty="0">
                <a:solidFill>
                  <a:srgbClr val="55565A"/>
                </a:solidFill>
              </a:rPr>
              <a:t>30 – Internal working documents</a:t>
            </a:r>
            <a:endParaRPr lang="en-AU" dirty="0">
              <a:solidFill>
                <a:srgbClr val="55565A"/>
              </a:solidFill>
            </a:endParaRPr>
          </a:p>
          <a:p>
            <a:pPr fontAlgn="ctr">
              <a:spcBef>
                <a:spcPts val="600"/>
              </a:spcBef>
              <a:spcAft>
                <a:spcPts val="600"/>
              </a:spcAft>
            </a:pPr>
            <a:r>
              <a:rPr lang="en-US" dirty="0">
                <a:solidFill>
                  <a:srgbClr val="55565A"/>
                </a:solidFill>
              </a:rPr>
              <a:t>31 – Law enforcement documents</a:t>
            </a:r>
            <a:endParaRPr lang="en-AU" dirty="0">
              <a:solidFill>
                <a:srgbClr val="55565A"/>
              </a:solidFill>
            </a:endParaRPr>
          </a:p>
          <a:p>
            <a:pPr fontAlgn="ctr">
              <a:spcBef>
                <a:spcPts val="600"/>
              </a:spcBef>
              <a:spcAft>
                <a:spcPts val="600"/>
              </a:spcAft>
            </a:pPr>
            <a:r>
              <a:rPr lang="en-AU" dirty="0">
                <a:solidFill>
                  <a:srgbClr val="55565A"/>
                </a:solidFill>
              </a:rPr>
              <a:t>31A </a:t>
            </a:r>
            <a:r>
              <a:rPr lang="en-US" dirty="0">
                <a:solidFill>
                  <a:srgbClr val="55565A"/>
                </a:solidFill>
              </a:rPr>
              <a:t>– </a:t>
            </a:r>
            <a:r>
              <a:rPr lang="en-AU" dirty="0">
                <a:solidFill>
                  <a:srgbClr val="55565A"/>
                </a:solidFill>
              </a:rPr>
              <a:t>Documents relating to IBAC</a:t>
            </a:r>
          </a:p>
          <a:p>
            <a:pPr>
              <a:spcBef>
                <a:spcPts val="600"/>
              </a:spcBef>
              <a:spcAft>
                <a:spcPts val="600"/>
              </a:spcAft>
            </a:pPr>
            <a:r>
              <a:rPr lang="en-US" dirty="0">
                <a:solidFill>
                  <a:srgbClr val="55565A"/>
                </a:solidFill>
              </a:rPr>
              <a:t>32 – Documents affecting legal proceedings </a:t>
            </a:r>
            <a:endParaRPr lang="en-AU" dirty="0">
              <a:solidFill>
                <a:srgbClr val="55565A"/>
              </a:solidFill>
            </a:endParaRPr>
          </a:p>
        </p:txBody>
      </p:sp>
      <p:sp>
        <p:nvSpPr>
          <p:cNvPr id="6" name="TextBox 5"/>
          <p:cNvSpPr txBox="1"/>
          <p:nvPr/>
        </p:nvSpPr>
        <p:spPr>
          <a:xfrm>
            <a:off x="4731607" y="1268760"/>
            <a:ext cx="4103712" cy="4431983"/>
          </a:xfrm>
          <a:prstGeom prst="rect">
            <a:avLst/>
          </a:prstGeom>
          <a:noFill/>
        </p:spPr>
        <p:txBody>
          <a:bodyPr wrap="square" lIns="0" rIns="0" rtlCol="0">
            <a:spAutoFit/>
          </a:bodyPr>
          <a:lstStyle/>
          <a:p>
            <a:pPr fontAlgn="ctr">
              <a:spcBef>
                <a:spcPts val="600"/>
              </a:spcBef>
              <a:spcAft>
                <a:spcPts val="600"/>
              </a:spcAft>
            </a:pPr>
            <a:r>
              <a:rPr lang="en-US" dirty="0">
                <a:solidFill>
                  <a:srgbClr val="55565A"/>
                </a:solidFill>
              </a:rPr>
              <a:t>33</a:t>
            </a:r>
            <a:r>
              <a:rPr lang="en-US" sz="2400" dirty="0">
                <a:solidFill>
                  <a:prstClr val="black"/>
                </a:solidFill>
              </a:rPr>
              <a:t> </a:t>
            </a:r>
            <a:r>
              <a:rPr lang="en-US" dirty="0">
                <a:solidFill>
                  <a:srgbClr val="55565A"/>
                </a:solidFill>
              </a:rPr>
              <a:t>– Document affecting personal privacy</a:t>
            </a:r>
            <a:endParaRPr lang="en-AU" dirty="0">
              <a:solidFill>
                <a:srgbClr val="55565A"/>
              </a:solidFill>
            </a:endParaRPr>
          </a:p>
          <a:p>
            <a:pPr fontAlgn="ctr">
              <a:spcBef>
                <a:spcPts val="600"/>
              </a:spcBef>
              <a:spcAft>
                <a:spcPts val="600"/>
              </a:spcAft>
            </a:pPr>
            <a:r>
              <a:rPr lang="en-US" dirty="0">
                <a:solidFill>
                  <a:srgbClr val="55565A"/>
                </a:solidFill>
              </a:rPr>
              <a:t>34 – Documents relating to trade secrets </a:t>
            </a:r>
            <a:r>
              <a:rPr lang="en-US" dirty="0" smtClean="0">
                <a:solidFill>
                  <a:srgbClr val="55565A"/>
                </a:solidFill>
              </a:rPr>
              <a:t>etc.</a:t>
            </a:r>
            <a:endParaRPr lang="en-AU" dirty="0">
              <a:solidFill>
                <a:srgbClr val="55565A"/>
              </a:solidFill>
            </a:endParaRPr>
          </a:p>
          <a:p>
            <a:pPr fontAlgn="ctr">
              <a:spcBef>
                <a:spcPts val="600"/>
              </a:spcBef>
              <a:spcAft>
                <a:spcPts val="600"/>
              </a:spcAft>
            </a:pPr>
            <a:r>
              <a:rPr lang="en-US" dirty="0">
                <a:solidFill>
                  <a:srgbClr val="55565A"/>
                </a:solidFill>
              </a:rPr>
              <a:t>35 – Documents containing material obtained in confidence</a:t>
            </a:r>
            <a:endParaRPr lang="en-AU" dirty="0">
              <a:solidFill>
                <a:srgbClr val="55565A"/>
              </a:solidFill>
            </a:endParaRPr>
          </a:p>
          <a:p>
            <a:pPr fontAlgn="ctr">
              <a:spcBef>
                <a:spcPts val="600"/>
              </a:spcBef>
              <a:spcAft>
                <a:spcPts val="600"/>
              </a:spcAft>
            </a:pPr>
            <a:r>
              <a:rPr lang="en-US" dirty="0">
                <a:solidFill>
                  <a:srgbClr val="55565A"/>
                </a:solidFill>
              </a:rPr>
              <a:t>36 – Disclosure contrary to public interest, economy </a:t>
            </a:r>
            <a:r>
              <a:rPr lang="en-US" dirty="0" smtClean="0">
                <a:solidFill>
                  <a:srgbClr val="55565A"/>
                </a:solidFill>
              </a:rPr>
              <a:t>etc.</a:t>
            </a:r>
            <a:endParaRPr lang="en-AU" dirty="0">
              <a:solidFill>
                <a:srgbClr val="55565A"/>
              </a:solidFill>
            </a:endParaRPr>
          </a:p>
          <a:p>
            <a:pPr>
              <a:spcBef>
                <a:spcPts val="600"/>
              </a:spcBef>
              <a:spcAft>
                <a:spcPts val="600"/>
              </a:spcAft>
            </a:pPr>
            <a:r>
              <a:rPr lang="en-US" dirty="0">
                <a:solidFill>
                  <a:srgbClr val="55565A"/>
                </a:solidFill>
              </a:rPr>
              <a:t>37 – Certain documents arising out of companies and securities legislation</a:t>
            </a:r>
            <a:endParaRPr lang="en-AU" dirty="0">
              <a:solidFill>
                <a:srgbClr val="55565A"/>
              </a:solidFill>
            </a:endParaRPr>
          </a:p>
          <a:p>
            <a:pPr>
              <a:spcBef>
                <a:spcPts val="600"/>
              </a:spcBef>
              <a:spcAft>
                <a:spcPts val="600"/>
              </a:spcAft>
            </a:pPr>
            <a:r>
              <a:rPr lang="en-US" dirty="0">
                <a:solidFill>
                  <a:srgbClr val="55565A"/>
                </a:solidFill>
              </a:rPr>
              <a:t>38 – Documents to which secrecy provisions of enactments apply</a:t>
            </a:r>
            <a:endParaRPr lang="en-AU" dirty="0">
              <a:solidFill>
                <a:srgbClr val="55565A"/>
              </a:solidFill>
            </a:endParaRPr>
          </a:p>
          <a:p>
            <a:pPr>
              <a:spcBef>
                <a:spcPts val="600"/>
              </a:spcBef>
              <a:spcAft>
                <a:spcPts val="600"/>
              </a:spcAft>
            </a:pPr>
            <a:r>
              <a:rPr lang="en-US" dirty="0">
                <a:solidFill>
                  <a:srgbClr val="55565A"/>
                </a:solidFill>
              </a:rPr>
              <a:t>38A – Council documents </a:t>
            </a:r>
            <a:endParaRPr lang="en-AU" dirty="0">
              <a:solidFill>
                <a:srgbClr val="55565A"/>
              </a:solidFill>
            </a:endParaRPr>
          </a:p>
        </p:txBody>
      </p:sp>
    </p:spTree>
    <p:extLst>
      <p:ext uri="{BB962C8B-B14F-4D97-AF65-F5344CB8AC3E}">
        <p14:creationId xmlns:p14="http://schemas.microsoft.com/office/powerpoint/2010/main" val="289995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7342" y="692696"/>
            <a:ext cx="4180788" cy="555215"/>
          </a:xfrm>
          <a:prstGeom prst="rect">
            <a:avLst/>
          </a:prstGeom>
        </p:spPr>
        <p:txBody>
          <a:bodyPr lIns="0" rIns="0"/>
          <a:lstStyle>
            <a:lvl1pPr algn="l" defTabSz="457200" rtl="0" eaLnBrk="1" fontAlgn="base" hangingPunct="1">
              <a:spcBef>
                <a:spcPct val="0"/>
              </a:spcBef>
              <a:spcAft>
                <a:spcPct val="0"/>
              </a:spcAft>
              <a:defRPr sz="3200" b="1" kern="1200" baseline="0">
                <a:solidFill>
                  <a:srgbClr val="430098"/>
                </a:solidFill>
                <a:latin typeface="Calibri" charset="0"/>
                <a:ea typeface="Calibri" charset="0"/>
                <a:cs typeface="Calibri"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AU" dirty="0"/>
              <a:t>FOI in the media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89" y="1451557"/>
            <a:ext cx="3369327"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484308"/>
            <a:ext cx="4536504" cy="94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248" y="2714475"/>
            <a:ext cx="6768752"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476600"/>
            <a:ext cx="5552678" cy="140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5156950"/>
            <a:ext cx="4659100" cy="6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15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Calibri" pitchFamily="34" charset="0"/>
                <a:cs typeface="Calibri" pitchFamily="34" charset="0"/>
              </a:rPr>
              <a:t>Is it working?</a:t>
            </a:r>
            <a:br>
              <a:rPr lang="en-US" altLang="en-US" dirty="0">
                <a:ea typeface="Calibri" pitchFamily="34" charset="0"/>
                <a:cs typeface="Calibri" pitchFamily="34" charset="0"/>
              </a:rPr>
            </a:br>
            <a:endParaRPr lang="en-AU" dirty="0"/>
          </a:p>
        </p:txBody>
      </p:sp>
      <p:sp>
        <p:nvSpPr>
          <p:cNvPr id="3" name="Content Placeholder 2"/>
          <p:cNvSpPr>
            <a:spLocks noGrp="1"/>
          </p:cNvSpPr>
          <p:nvPr>
            <p:ph idx="1"/>
          </p:nvPr>
        </p:nvSpPr>
        <p:spPr/>
        <p:txBody>
          <a:bodyPr/>
          <a:lstStyle/>
          <a:p>
            <a:r>
              <a:rPr lang="en-US" dirty="0"/>
              <a:t>Victoria was one of the first Australian jurisdictions to introduce FOI laws.  </a:t>
            </a:r>
          </a:p>
          <a:p>
            <a:r>
              <a:rPr lang="en-US" dirty="0"/>
              <a:t>Other Australian jurisdictions have undertaken fundamental reviews of their FOI laws and processes, moving from a “pull” model to a “push” model.</a:t>
            </a:r>
          </a:p>
          <a:p>
            <a:r>
              <a:rPr lang="en-US" dirty="0"/>
              <a:t>Victoria’s FOI Act is still a first generation push model and the model and its application have been </a:t>
            </a:r>
            <a:r>
              <a:rPr lang="en-US" dirty="0" err="1"/>
              <a:t>criticised</a:t>
            </a:r>
            <a:r>
              <a:rPr lang="en-US" dirty="0"/>
              <a:t>, including by the Auditor General in 2012</a:t>
            </a:r>
          </a:p>
          <a:p>
            <a:r>
              <a:rPr lang="en-US" dirty="0"/>
              <a:t>1984-85: 4,702 FOI requests in Victoria</a:t>
            </a:r>
          </a:p>
          <a:p>
            <a:r>
              <a:rPr lang="en-US" dirty="0"/>
              <a:t>2016-17: 36,219 FOI requests in Victoria</a:t>
            </a:r>
          </a:p>
          <a:p>
            <a:endParaRPr lang="en-US" dirty="0"/>
          </a:p>
          <a:p>
            <a:endParaRPr lang="en-US" dirty="0"/>
          </a:p>
          <a:p>
            <a:endParaRPr lang="en-AU" dirty="0"/>
          </a:p>
        </p:txBody>
      </p:sp>
    </p:spTree>
    <p:extLst>
      <p:ext uri="{BB962C8B-B14F-4D97-AF65-F5344CB8AC3E}">
        <p14:creationId xmlns:p14="http://schemas.microsoft.com/office/powerpoint/2010/main" val="147043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Calibri" pitchFamily="34" charset="0"/>
                <a:cs typeface="Calibri" pitchFamily="34" charset="0"/>
              </a:rPr>
              <a:t>Information Privacy in Victoria</a:t>
            </a:r>
            <a:br>
              <a:rPr lang="en-US" altLang="en-US" dirty="0">
                <a:ea typeface="Calibri" pitchFamily="34" charset="0"/>
                <a:cs typeface="Calibri" pitchFamily="34" charset="0"/>
              </a:rPr>
            </a:br>
            <a:endParaRPr lang="en-AU" dirty="0"/>
          </a:p>
        </p:txBody>
      </p:sp>
      <p:sp>
        <p:nvSpPr>
          <p:cNvPr id="3" name="Content Placeholder 2"/>
          <p:cNvSpPr>
            <a:spLocks noGrp="1"/>
          </p:cNvSpPr>
          <p:nvPr>
            <p:ph idx="1"/>
          </p:nvPr>
        </p:nvSpPr>
        <p:spPr/>
        <p:txBody>
          <a:bodyPr/>
          <a:lstStyle/>
          <a:p>
            <a:pPr marL="342900" indent="-342900">
              <a:buFont typeface="Arial" charset="0"/>
              <a:buChar char="•"/>
              <a:defRPr/>
            </a:pPr>
            <a:r>
              <a:rPr lang="en-US" dirty="0"/>
              <a:t>A human right</a:t>
            </a:r>
          </a:p>
          <a:p>
            <a:pPr marL="342900" indent="-342900">
              <a:buFont typeface="Arial" charset="0"/>
              <a:buChar char="•"/>
              <a:defRPr/>
            </a:pPr>
            <a:r>
              <a:rPr lang="en-US" dirty="0"/>
              <a:t>Enables trust and transparency </a:t>
            </a:r>
          </a:p>
          <a:p>
            <a:pPr marL="342900" indent="-342900">
              <a:buFont typeface="Arial" charset="0"/>
              <a:buChar char="•"/>
              <a:defRPr/>
            </a:pPr>
            <a:r>
              <a:rPr lang="en-US" dirty="0"/>
              <a:t>Good for business</a:t>
            </a:r>
          </a:p>
          <a:p>
            <a:pPr marL="342900" indent="-342900">
              <a:buFont typeface="Arial" charset="0"/>
              <a:buChar char="•"/>
              <a:defRPr/>
            </a:pPr>
            <a:r>
              <a:rPr lang="en-US" dirty="0"/>
              <a:t>Good information management practices</a:t>
            </a:r>
          </a:p>
          <a:p>
            <a:endParaRPr lang="en-AU" dirty="0"/>
          </a:p>
        </p:txBody>
      </p:sp>
    </p:spTree>
    <p:extLst>
      <p:ext uri="{BB962C8B-B14F-4D97-AF65-F5344CB8AC3E}">
        <p14:creationId xmlns:p14="http://schemas.microsoft.com/office/powerpoint/2010/main" val="39891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Calibri" pitchFamily="34" charset="0"/>
                <a:cs typeface="Calibri" pitchFamily="34" charset="0"/>
              </a:rPr>
              <a:t>Information Privacy in Victoria</a:t>
            </a:r>
            <a:br>
              <a:rPr lang="en-US" altLang="en-US" dirty="0">
                <a:ea typeface="Calibri" pitchFamily="34" charset="0"/>
                <a:cs typeface="Calibri" pitchFamily="34" charset="0"/>
              </a:rPr>
            </a:br>
            <a:endParaRPr lang="en-AU" dirty="0"/>
          </a:p>
        </p:txBody>
      </p:sp>
      <p:sp>
        <p:nvSpPr>
          <p:cNvPr id="3" name="Content Placeholder 2"/>
          <p:cNvSpPr>
            <a:spLocks noGrp="1"/>
          </p:cNvSpPr>
          <p:nvPr>
            <p:ph idx="1"/>
          </p:nvPr>
        </p:nvSpPr>
        <p:spPr/>
        <p:txBody>
          <a:bodyPr/>
          <a:lstStyle/>
          <a:p>
            <a:r>
              <a:rPr lang="en-US" dirty="0"/>
              <a:t>Technology presents new challenges and opportunities</a:t>
            </a:r>
          </a:p>
          <a:p>
            <a:endParaRPr lang="en-AU" dirty="0"/>
          </a:p>
        </p:txBody>
      </p:sp>
      <p:grpSp>
        <p:nvGrpSpPr>
          <p:cNvPr id="5" name="Group 5"/>
          <p:cNvGrpSpPr>
            <a:grpSpLocks/>
          </p:cNvGrpSpPr>
          <p:nvPr/>
        </p:nvGrpSpPr>
        <p:grpSpPr bwMode="auto">
          <a:xfrm>
            <a:off x="5921375" y="3949700"/>
            <a:ext cx="1905000" cy="1819275"/>
            <a:chOff x="1465136" y="4302792"/>
            <a:chExt cx="1815041" cy="1787794"/>
          </a:xfrm>
        </p:grpSpPr>
        <p:pic>
          <p:nvPicPr>
            <p:cNvPr id="6" name="Picture 5" descr="Screen Shot 2016-05-05 at 4.47.50 PM.png"/>
            <p:cNvPicPr>
              <a:picLocks noChangeAspect="1"/>
            </p:cNvPicPr>
            <p:nvPr/>
          </p:nvPicPr>
          <p:blipFill rotWithShape="1">
            <a:blip r:embed="rId3" cstate="print">
              <a:extLst>
                <a:ext uri="{28A0092B-C50C-407E-A947-70E740481C1C}">
                  <a14:useLocalDpi xmlns:a14="http://schemas.microsoft.com/office/drawing/2010/main" val="0"/>
                </a:ext>
              </a:extLst>
            </a:blip>
            <a:srcRect t="7361" b="12638"/>
            <a:stretch/>
          </p:blipFill>
          <p:spPr>
            <a:xfrm>
              <a:off x="1465136" y="4598815"/>
              <a:ext cx="1815041" cy="1491771"/>
            </a:xfrm>
            <a:prstGeom prst="roundRect">
              <a:avLst>
                <a:gd name="adj" fmla="val 8594"/>
              </a:avLst>
            </a:prstGeom>
            <a:solidFill>
              <a:srgbClr val="FFFFFF">
                <a:shade val="85000"/>
              </a:srgbClr>
            </a:solidFill>
            <a:ln>
              <a:noFill/>
            </a:ln>
            <a:effectLst>
              <a:reflection blurRad="12700" stA="38000" endPos="14000" dist="5000" dir="5400000" sy="-100000" algn="bl" rotWithShape="0"/>
            </a:effectLst>
          </p:spPr>
        </p:pic>
        <p:sp>
          <p:nvSpPr>
            <p:cNvPr id="7" name="Rectangle 7"/>
            <p:cNvSpPr>
              <a:spLocks noChangeArrowheads="1"/>
            </p:cNvSpPr>
            <p:nvPr/>
          </p:nvSpPr>
          <p:spPr bwMode="auto">
            <a:xfrm>
              <a:off x="1559864" y="4302792"/>
              <a:ext cx="1582863" cy="27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altLang="en-US" sz="1200">
                  <a:solidFill>
                    <a:srgbClr val="314797"/>
                  </a:solidFill>
                  <a:latin typeface="Avenir Book"/>
                  <a:ea typeface="Avenir Book"/>
                  <a:cs typeface="Avenir Book"/>
                </a:rPr>
                <a:t>Identity Management</a:t>
              </a:r>
            </a:p>
          </p:txBody>
        </p:sp>
      </p:grpSp>
      <p:grpSp>
        <p:nvGrpSpPr>
          <p:cNvPr id="8" name="Group 8"/>
          <p:cNvGrpSpPr>
            <a:grpSpLocks/>
          </p:cNvGrpSpPr>
          <p:nvPr/>
        </p:nvGrpSpPr>
        <p:grpSpPr bwMode="auto">
          <a:xfrm>
            <a:off x="3883025" y="4108450"/>
            <a:ext cx="1492250" cy="1651000"/>
            <a:chOff x="3643355" y="2845154"/>
            <a:chExt cx="1648329" cy="1930183"/>
          </a:xfrm>
        </p:grpSpPr>
        <p:sp>
          <p:nvSpPr>
            <p:cNvPr id="9" name="Rectangle 9"/>
            <p:cNvSpPr>
              <a:spLocks noChangeArrowheads="1"/>
            </p:cNvSpPr>
            <p:nvPr/>
          </p:nvSpPr>
          <p:spPr bwMode="auto">
            <a:xfrm>
              <a:off x="3963400" y="2845154"/>
              <a:ext cx="999817" cy="32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r>
                <a:rPr lang="en-US" altLang="en-US" sz="1200">
                  <a:solidFill>
                    <a:srgbClr val="314797"/>
                  </a:solidFill>
                  <a:latin typeface="Avenir Book"/>
                  <a:ea typeface="Avenir Book"/>
                  <a:cs typeface="Avenir Book"/>
                </a:rPr>
                <a:t>Biometrics</a:t>
              </a:r>
            </a:p>
          </p:txBody>
        </p:sp>
        <p:pic>
          <p:nvPicPr>
            <p:cNvPr id="10" name="Picture 9" descr="Screen Shot 2016-05-05 at 5.28.1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3355" y="3127008"/>
              <a:ext cx="1648329" cy="1648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1" name="Group 11"/>
          <p:cNvGrpSpPr>
            <a:grpSpLocks/>
          </p:cNvGrpSpPr>
          <p:nvPr/>
        </p:nvGrpSpPr>
        <p:grpSpPr bwMode="auto">
          <a:xfrm>
            <a:off x="4794250" y="2095500"/>
            <a:ext cx="2581275" cy="1735138"/>
            <a:chOff x="5706879" y="563275"/>
            <a:chExt cx="2581226" cy="1734896"/>
          </a:xfrm>
        </p:grpSpPr>
        <p:pic>
          <p:nvPicPr>
            <p:cNvPr id="12" name="Picture 11" descr="Screen Shot 2016-05-05 at 3.52.40 PM.png"/>
            <p:cNvPicPr>
              <a:picLocks noChangeAspect="1"/>
            </p:cNvPicPr>
            <p:nvPr/>
          </p:nvPicPr>
          <p:blipFill rotWithShape="1">
            <a:blip r:embed="rId5" cstate="print">
              <a:extLst>
                <a:ext uri="{28A0092B-C50C-407E-A947-70E740481C1C}">
                  <a14:useLocalDpi xmlns:a14="http://schemas.microsoft.com/office/drawing/2010/main" val="0"/>
                </a:ext>
              </a:extLst>
            </a:blip>
            <a:srcRect b="20154"/>
            <a:stretch/>
          </p:blipFill>
          <p:spPr>
            <a:xfrm>
              <a:off x="5706879" y="849023"/>
              <a:ext cx="2581226" cy="1449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3"/>
            <p:cNvSpPr>
              <a:spLocks noChangeArrowheads="1"/>
            </p:cNvSpPr>
            <p:nvPr/>
          </p:nvSpPr>
          <p:spPr bwMode="auto">
            <a:xfrm>
              <a:off x="6576465" y="563275"/>
              <a:ext cx="7802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altLang="en-US" sz="1200">
                  <a:solidFill>
                    <a:srgbClr val="314797"/>
                  </a:solidFill>
                  <a:latin typeface="Avenir Book"/>
                  <a:ea typeface="Avenir Book"/>
                  <a:cs typeface="Avenir Book"/>
                </a:rPr>
                <a:t>Big Data</a:t>
              </a:r>
            </a:p>
          </p:txBody>
        </p:sp>
      </p:grpSp>
      <p:grpSp>
        <p:nvGrpSpPr>
          <p:cNvPr id="14" name="Group 14"/>
          <p:cNvGrpSpPr>
            <a:grpSpLocks/>
          </p:cNvGrpSpPr>
          <p:nvPr/>
        </p:nvGrpSpPr>
        <p:grpSpPr bwMode="auto">
          <a:xfrm>
            <a:off x="1514475" y="3995738"/>
            <a:ext cx="1814513" cy="1809750"/>
            <a:chOff x="5520831" y="4316961"/>
            <a:chExt cx="1815041" cy="1810062"/>
          </a:xfrm>
        </p:grpSpPr>
        <p:pic>
          <p:nvPicPr>
            <p:cNvPr id="15" name="Picture 14" descr="AdobeStock_78328763.jpeg"/>
            <p:cNvPicPr>
              <a:picLocks noChangeAspect="1"/>
            </p:cNvPicPr>
            <p:nvPr/>
          </p:nvPicPr>
          <p:blipFill rotWithShape="1">
            <a:blip r:embed="rId6" cstate="print">
              <a:extLst>
                <a:ext uri="{28A0092B-C50C-407E-A947-70E740481C1C}">
                  <a14:useLocalDpi xmlns:a14="http://schemas.microsoft.com/office/drawing/2010/main" val="0"/>
                </a:ext>
              </a:extLst>
            </a:blip>
            <a:srcRect l="14338" r="4390"/>
            <a:stretch/>
          </p:blipFill>
          <p:spPr>
            <a:xfrm flipH="1">
              <a:off x="5520831" y="4638151"/>
              <a:ext cx="1815041" cy="1488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6"/>
            <p:cNvSpPr>
              <a:spLocks noChangeArrowheads="1"/>
            </p:cNvSpPr>
            <p:nvPr/>
          </p:nvSpPr>
          <p:spPr bwMode="auto">
            <a:xfrm>
              <a:off x="5931962" y="4316961"/>
              <a:ext cx="1005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r>
                <a:rPr lang="en-US" altLang="en-US" sz="1200">
                  <a:solidFill>
                    <a:srgbClr val="314797"/>
                  </a:solidFill>
                  <a:latin typeface="Avenir Book"/>
                  <a:ea typeface="Avenir Book"/>
                  <a:cs typeface="Avenir Book"/>
                </a:rPr>
                <a:t>Surveillance</a:t>
              </a:r>
            </a:p>
          </p:txBody>
        </p:sp>
      </p:grpSp>
      <p:grpSp>
        <p:nvGrpSpPr>
          <p:cNvPr id="17" name="Group 17"/>
          <p:cNvGrpSpPr>
            <a:grpSpLocks noChangeAspect="1"/>
          </p:cNvGrpSpPr>
          <p:nvPr/>
        </p:nvGrpSpPr>
        <p:grpSpPr bwMode="auto">
          <a:xfrm>
            <a:off x="1619250" y="2139950"/>
            <a:ext cx="2622550" cy="1690688"/>
            <a:chOff x="821878" y="1878740"/>
            <a:chExt cx="2469950" cy="1689535"/>
          </a:xfrm>
        </p:grpSpPr>
        <p:pic>
          <p:nvPicPr>
            <p:cNvPr id="18" name="Picture 17" descr="Screen Shot 2016-05-05 at 4.39.03 PM.png"/>
            <p:cNvPicPr>
              <a:picLocks noChangeAspect="1"/>
            </p:cNvPicPr>
            <p:nvPr/>
          </p:nvPicPr>
          <p:blipFill rotWithShape="1">
            <a:blip r:embed="rId7">
              <a:extLst>
                <a:ext uri="{28A0092B-C50C-407E-A947-70E740481C1C}">
                  <a14:useLocalDpi xmlns:a14="http://schemas.microsoft.com/office/drawing/2010/main" val="0"/>
                </a:ext>
              </a:extLst>
            </a:blip>
            <a:srcRect l="12188" t="17167" r="17078" b="18358"/>
            <a:stretch/>
          </p:blipFill>
          <p:spPr>
            <a:xfrm>
              <a:off x="821878" y="2126574"/>
              <a:ext cx="2469950" cy="1441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9"/>
            <p:cNvSpPr>
              <a:spLocks noChangeArrowheads="1"/>
            </p:cNvSpPr>
            <p:nvPr/>
          </p:nvSpPr>
          <p:spPr bwMode="auto">
            <a:xfrm>
              <a:off x="1342541" y="1878740"/>
              <a:ext cx="1339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altLang="en-US" sz="1200">
                  <a:solidFill>
                    <a:srgbClr val="314797"/>
                  </a:solidFill>
                  <a:latin typeface="Avenir Book"/>
                  <a:ea typeface="Avenir Book"/>
                  <a:cs typeface="Avenir Book"/>
                </a:rPr>
                <a:t>Cloud Computing</a:t>
              </a:r>
            </a:p>
          </p:txBody>
        </p:sp>
      </p:grpSp>
    </p:spTree>
    <p:extLst>
      <p:ext uri="{BB962C8B-B14F-4D97-AF65-F5344CB8AC3E}">
        <p14:creationId xmlns:p14="http://schemas.microsoft.com/office/powerpoint/2010/main" val="2124614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Calibri" pitchFamily="34" charset="0"/>
                <a:cs typeface="Calibri" pitchFamily="34" charset="0"/>
              </a:rPr>
              <a:t>Information Privacy in Victoria</a:t>
            </a:r>
            <a:br>
              <a:rPr lang="en-US" altLang="en-US" dirty="0">
                <a:ea typeface="Calibri" pitchFamily="34" charset="0"/>
                <a:cs typeface="Calibri" pitchFamily="34" charset="0"/>
              </a:rPr>
            </a:br>
            <a:endParaRPr lang="en-AU" dirty="0"/>
          </a:p>
        </p:txBody>
      </p:sp>
      <p:sp>
        <p:nvSpPr>
          <p:cNvPr id="3" name="Content Placeholder 2"/>
          <p:cNvSpPr>
            <a:spLocks noGrp="1"/>
          </p:cNvSpPr>
          <p:nvPr>
            <p:ph idx="1"/>
          </p:nvPr>
        </p:nvSpPr>
        <p:spPr/>
        <p:txBody>
          <a:bodyPr/>
          <a:lstStyle/>
          <a:p>
            <a:r>
              <a:rPr lang="en-US" dirty="0"/>
              <a:t>Information sharing can bring tremendous benefits</a:t>
            </a:r>
          </a:p>
          <a:p>
            <a:endParaRPr lang="en-AU" dirty="0"/>
          </a:p>
        </p:txBody>
      </p:sp>
      <p:pic>
        <p:nvPicPr>
          <p:cNvPr id="5" name="Picture 4" descr="Screen Shot 2016-05-05 at 5.24.57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4800" y="3040063"/>
            <a:ext cx="1597025" cy="22733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6-05-05 at 5.25.11 P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8850" y="2317750"/>
            <a:ext cx="1652588" cy="23431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1538" y="2317750"/>
            <a:ext cx="4414837"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Shot 2016-05-05 at 5.24.57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7200" y="3192463"/>
            <a:ext cx="1597025" cy="22733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Shot 2016-05-05 at 5.25.11 P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250" y="2470150"/>
            <a:ext cx="1652588" cy="23431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38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Calibri" pitchFamily="34" charset="0"/>
                <a:cs typeface="Calibri" pitchFamily="34" charset="0"/>
              </a:rPr>
              <a:t>Information Privacy in Victoria</a:t>
            </a:r>
            <a:br>
              <a:rPr lang="en-US" altLang="en-US" dirty="0">
                <a:ea typeface="Calibri" pitchFamily="34" charset="0"/>
                <a:cs typeface="Calibri" pitchFamily="34" charset="0"/>
              </a:rPr>
            </a:br>
            <a:endParaRPr lang="en-AU" dirty="0"/>
          </a:p>
        </p:txBody>
      </p:sp>
      <p:sp>
        <p:nvSpPr>
          <p:cNvPr id="3" name="Content Placeholder 2"/>
          <p:cNvSpPr>
            <a:spLocks noGrp="1"/>
          </p:cNvSpPr>
          <p:nvPr>
            <p:ph idx="1"/>
          </p:nvPr>
        </p:nvSpPr>
        <p:spPr/>
        <p:txBody>
          <a:bodyPr/>
          <a:lstStyle/>
          <a:p>
            <a:pPr marL="342900" indent="-342900">
              <a:buFont typeface="Arial" charset="0"/>
              <a:buChar char="•"/>
              <a:defRPr/>
            </a:pPr>
            <a:r>
              <a:rPr lang="en-US" dirty="0"/>
              <a:t>However, information sharing needs to be done in a privacy-sensitive way with a clear explanation of the desired benefits, otherwise government risks losing its social </a:t>
            </a:r>
            <a:r>
              <a:rPr lang="en-US" dirty="0" err="1"/>
              <a:t>licence</a:t>
            </a:r>
            <a:r>
              <a:rPr lang="en-US" dirty="0"/>
              <a:t> to collect and use information.</a:t>
            </a:r>
          </a:p>
          <a:p>
            <a:pPr marL="342900" indent="-342900">
              <a:buFont typeface="Arial" charset="0"/>
              <a:buChar char="•"/>
              <a:defRPr/>
            </a:pPr>
            <a:r>
              <a:rPr lang="en-US" dirty="0"/>
              <a:t>Recent developments involving data collected by Facebook and Cambridge Analytica highlight the importance of privacy.</a:t>
            </a:r>
          </a:p>
          <a:p>
            <a:pPr marL="342900" indent="-342900">
              <a:buFont typeface="Arial" charset="0"/>
              <a:buChar char="•"/>
              <a:defRPr/>
            </a:pPr>
            <a:r>
              <a:rPr lang="en-US" dirty="0"/>
              <a:t>You’d be forgiven for thinking that younger generations don’t care about privacy.  You’d also be very, very wrong.</a:t>
            </a:r>
          </a:p>
          <a:p>
            <a:pPr marL="342900" indent="-342900">
              <a:buFont typeface="Arial" charset="0"/>
              <a:buChar char="•"/>
              <a:defRPr/>
            </a:pPr>
            <a:endParaRPr lang="en-US" dirty="0"/>
          </a:p>
          <a:p>
            <a:pPr marL="342900" indent="-342900">
              <a:buFont typeface="Arial" charset="0"/>
              <a:buChar char="•"/>
              <a:defRPr/>
            </a:pPr>
            <a:endParaRPr lang="en-US" dirty="0"/>
          </a:p>
          <a:p>
            <a:pPr>
              <a:defRPr/>
            </a:pPr>
            <a:endParaRPr lang="en-US" dirty="0"/>
          </a:p>
          <a:p>
            <a:endParaRPr lang="en-AU" dirty="0"/>
          </a:p>
        </p:txBody>
      </p:sp>
    </p:spTree>
    <p:extLst>
      <p:ext uri="{BB962C8B-B14F-4D97-AF65-F5344CB8AC3E}">
        <p14:creationId xmlns:p14="http://schemas.microsoft.com/office/powerpoint/2010/main" val="412798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Today</a:t>
            </a:r>
          </a:p>
        </p:txBody>
      </p:sp>
      <p:sp>
        <p:nvSpPr>
          <p:cNvPr id="3" name="Content Placeholder 2"/>
          <p:cNvSpPr>
            <a:spLocks noGrp="1"/>
          </p:cNvSpPr>
          <p:nvPr>
            <p:ph idx="1"/>
          </p:nvPr>
        </p:nvSpPr>
        <p:spPr/>
        <p:txBody>
          <a:bodyPr/>
          <a:lstStyle/>
          <a:p>
            <a:pPr marL="342900" indent="-342900">
              <a:spcAft>
                <a:spcPts val="400"/>
              </a:spcAft>
              <a:buFont typeface="Arial" panose="020B0604020202020204" pitchFamily="34" charset="0"/>
              <a:buChar char="•"/>
            </a:pPr>
            <a:r>
              <a:rPr lang="en-US" altLang="en-US" dirty="0">
                <a:latin typeface="Calibri" pitchFamily="34" charset="0"/>
                <a:ea typeface="Calibri" pitchFamily="34" charset="0"/>
                <a:cs typeface="Calibri" pitchFamily="34" charset="0"/>
              </a:rPr>
              <a:t>The Office of the Victorian Information Commissioner</a:t>
            </a:r>
          </a:p>
          <a:p>
            <a:pPr marL="628650" lvl="2" indent="-285750">
              <a:spcAft>
                <a:spcPts val="400"/>
              </a:spcAft>
            </a:pPr>
            <a:r>
              <a:rPr lang="en-US" altLang="en-US" dirty="0">
                <a:latin typeface="Calibri" pitchFamily="34" charset="0"/>
                <a:ea typeface="Calibri" pitchFamily="34" charset="0"/>
                <a:cs typeface="Calibri" pitchFamily="34" charset="0"/>
              </a:rPr>
              <a:t>Who are we</a:t>
            </a:r>
          </a:p>
          <a:p>
            <a:pPr marL="628650" lvl="2" indent="-285750">
              <a:spcAft>
                <a:spcPts val="400"/>
              </a:spcAft>
            </a:pPr>
            <a:r>
              <a:rPr lang="en-US" altLang="en-US" dirty="0">
                <a:latin typeface="Calibri" pitchFamily="34" charset="0"/>
                <a:ea typeface="Calibri" pitchFamily="34" charset="0"/>
                <a:cs typeface="Calibri" pitchFamily="34" charset="0"/>
              </a:rPr>
              <a:t>What we do</a:t>
            </a:r>
          </a:p>
          <a:p>
            <a:pPr marL="985838" lvl="3" indent="-285750">
              <a:spcAft>
                <a:spcPts val="400"/>
              </a:spcAft>
            </a:pPr>
            <a:r>
              <a:rPr lang="en-US" altLang="en-US" dirty="0">
                <a:latin typeface="Calibri" pitchFamily="34" charset="0"/>
                <a:ea typeface="Calibri" pitchFamily="34" charset="0"/>
                <a:cs typeface="Calibri" pitchFamily="34" charset="0"/>
              </a:rPr>
              <a:t>FOI - processes, legal rights</a:t>
            </a:r>
          </a:p>
          <a:p>
            <a:pPr marL="985838" lvl="3" indent="-285750">
              <a:spcAft>
                <a:spcPts val="400"/>
              </a:spcAft>
            </a:pPr>
            <a:r>
              <a:rPr lang="en-US" altLang="en-US" dirty="0">
                <a:latin typeface="Calibri" pitchFamily="34" charset="0"/>
                <a:ea typeface="Calibri" pitchFamily="34" charset="0"/>
                <a:cs typeface="Calibri" pitchFamily="34" charset="0"/>
              </a:rPr>
              <a:t>Privacy - PDP Act Framework, IPPs </a:t>
            </a:r>
          </a:p>
          <a:p>
            <a:pPr marL="985838" lvl="3" indent="-285750">
              <a:spcAft>
                <a:spcPts val="400"/>
              </a:spcAft>
            </a:pPr>
            <a:r>
              <a:rPr lang="en-US" altLang="en-US" dirty="0">
                <a:latin typeface="Calibri" pitchFamily="34" charset="0"/>
                <a:ea typeface="Calibri" pitchFamily="34" charset="0"/>
                <a:cs typeface="Calibri" pitchFamily="34" charset="0"/>
              </a:rPr>
              <a:t>Data Protection - framework and oversight </a:t>
            </a:r>
          </a:p>
          <a:p>
            <a:pPr marL="342900" indent="-342900">
              <a:buFont typeface="Arial" panose="020B0604020202020204" pitchFamily="34" charset="0"/>
              <a:buChar char="•"/>
            </a:pPr>
            <a:r>
              <a:rPr lang="en-US" altLang="en-US" dirty="0">
                <a:latin typeface="Calibri" pitchFamily="34" charset="0"/>
                <a:ea typeface="Calibri" pitchFamily="34" charset="0"/>
                <a:cs typeface="Calibri" pitchFamily="34" charset="0"/>
              </a:rPr>
              <a:t>The fundamental importance of Information rights in the digital age</a:t>
            </a:r>
          </a:p>
          <a:p>
            <a:endParaRPr lang="en-AU" dirty="0"/>
          </a:p>
        </p:txBody>
      </p:sp>
    </p:spTree>
    <p:extLst>
      <p:ext uri="{BB962C8B-B14F-4D97-AF65-F5344CB8AC3E}">
        <p14:creationId xmlns:p14="http://schemas.microsoft.com/office/powerpoint/2010/main" val="2208149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298569"/>
            <a:ext cx="4831482" cy="4831482"/>
          </a:xfrm>
          <a:prstGeom prst="rect">
            <a:avLst/>
          </a:prstGeom>
        </p:spPr>
      </p:pic>
      <p:sp>
        <p:nvSpPr>
          <p:cNvPr id="2" name="Title 1"/>
          <p:cNvSpPr>
            <a:spLocks noGrp="1"/>
          </p:cNvSpPr>
          <p:nvPr>
            <p:ph type="title"/>
          </p:nvPr>
        </p:nvSpPr>
        <p:spPr/>
        <p:txBody>
          <a:bodyPr/>
          <a:lstStyle/>
          <a:p>
            <a:r>
              <a:rPr lang="en-AU" dirty="0"/>
              <a:t>The Information Privacy Principles</a:t>
            </a:r>
          </a:p>
        </p:txBody>
      </p:sp>
      <p:sp>
        <p:nvSpPr>
          <p:cNvPr id="3" name="Content Placeholder 2"/>
          <p:cNvSpPr>
            <a:spLocks noGrp="1"/>
          </p:cNvSpPr>
          <p:nvPr>
            <p:ph idx="1"/>
          </p:nvPr>
        </p:nvSpPr>
        <p:spPr>
          <a:xfrm>
            <a:off x="450708" y="2780928"/>
            <a:ext cx="3257196" cy="2707148"/>
          </a:xfrm>
        </p:spPr>
        <p:txBody>
          <a:bodyPr/>
          <a:lstStyle/>
          <a:p>
            <a:pPr>
              <a:spcBef>
                <a:spcPts val="1080"/>
              </a:spcBef>
              <a:spcAft>
                <a:spcPts val="600"/>
              </a:spcAft>
            </a:pPr>
            <a:r>
              <a:rPr lang="en-AU" sz="2000" dirty="0"/>
              <a:t>The IPPs </a:t>
            </a:r>
            <a:r>
              <a:rPr lang="en-AU" sz="2000" dirty="0">
                <a:solidFill>
                  <a:srgbClr val="55565A"/>
                </a:solidFill>
              </a:rPr>
              <a:t>set the minimum standards for the collection and handling of personal information in the Victorian public sector.</a:t>
            </a:r>
          </a:p>
          <a:p>
            <a:pPr>
              <a:spcBef>
                <a:spcPts val="1080"/>
              </a:spcBef>
              <a:spcAft>
                <a:spcPts val="600"/>
              </a:spcAft>
            </a:pPr>
            <a:r>
              <a:rPr lang="en-AU" sz="2000" dirty="0">
                <a:solidFill>
                  <a:schemeClr val="accent5"/>
                </a:solidFill>
              </a:rPr>
              <a:t>					</a:t>
            </a:r>
            <a:endParaRPr lang="en-AU" sz="1800" dirty="0">
              <a:solidFill>
                <a:schemeClr val="accent5"/>
              </a:solidFill>
            </a:endParaRPr>
          </a:p>
        </p:txBody>
      </p:sp>
      <p:sp>
        <p:nvSpPr>
          <p:cNvPr id="4" name="Text Placeholder 3"/>
          <p:cNvSpPr>
            <a:spLocks noGrp="1"/>
          </p:cNvSpPr>
          <p:nvPr>
            <p:ph type="body" sz="quarter" idx="10"/>
          </p:nvPr>
        </p:nvSpPr>
        <p:spPr/>
        <p:txBody>
          <a:bodyPr/>
          <a:lstStyle/>
          <a:p>
            <a:r>
              <a:rPr lang="en-AU" dirty="0" smtClean="0"/>
              <a:t>P</a:t>
            </a:r>
            <a:endParaRPr lang="en-AU" dirty="0"/>
          </a:p>
        </p:txBody>
      </p:sp>
    </p:spTree>
    <p:extLst>
      <p:ext uri="{BB962C8B-B14F-4D97-AF65-F5344CB8AC3E}">
        <p14:creationId xmlns:p14="http://schemas.microsoft.com/office/powerpoint/2010/main" val="80133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Calibri" pitchFamily="34" charset="0"/>
                <a:cs typeface="Calibri" pitchFamily="34" charset="0"/>
              </a:rPr>
              <a:t>Current challenges</a:t>
            </a:r>
            <a:br>
              <a:rPr lang="en-US" altLang="en-US" dirty="0">
                <a:ea typeface="Calibri" pitchFamily="34" charset="0"/>
                <a:cs typeface="Calibri" pitchFamily="34" charset="0"/>
              </a:rPr>
            </a:br>
            <a:endParaRPr lang="en-AU" dirty="0"/>
          </a:p>
        </p:txBody>
      </p:sp>
      <p:sp>
        <p:nvSpPr>
          <p:cNvPr id="3" name="Content Placeholder 2"/>
          <p:cNvSpPr>
            <a:spLocks noGrp="1"/>
          </p:cNvSpPr>
          <p:nvPr>
            <p:ph idx="1"/>
          </p:nvPr>
        </p:nvSpPr>
        <p:spPr/>
        <p:txBody>
          <a:bodyPr/>
          <a:lstStyle/>
          <a:p>
            <a:pPr marL="342900" indent="-342900">
              <a:buFont typeface="Arial" charset="0"/>
              <a:buChar char="•"/>
              <a:defRPr/>
            </a:pPr>
            <a:r>
              <a:rPr lang="en-US" dirty="0"/>
              <a:t>Data sharing for better service delivery and the prevention of harm</a:t>
            </a:r>
          </a:p>
          <a:p>
            <a:pPr marL="342900" indent="-342900">
              <a:buFont typeface="Arial" charset="0"/>
              <a:buChar char="•"/>
              <a:defRPr/>
            </a:pPr>
            <a:r>
              <a:rPr lang="en-US" dirty="0"/>
              <a:t>Collection and use of biometrics</a:t>
            </a:r>
          </a:p>
          <a:p>
            <a:pPr marL="342900" indent="-342900">
              <a:buFont typeface="Arial" charset="0"/>
              <a:buChar char="•"/>
              <a:defRPr/>
            </a:pPr>
            <a:r>
              <a:rPr lang="en-US" dirty="0"/>
              <a:t>Can privacy ever be effectively left to the market and informed individual consent?</a:t>
            </a:r>
          </a:p>
          <a:p>
            <a:pPr marL="342900" indent="-342900">
              <a:buFont typeface="Arial" charset="0"/>
              <a:buChar char="•"/>
              <a:defRPr/>
            </a:pPr>
            <a:endParaRPr lang="en-US" dirty="0"/>
          </a:p>
          <a:p>
            <a:pPr marL="342900" indent="-342900">
              <a:buFont typeface="Arial" charset="0"/>
              <a:buChar char="•"/>
              <a:defRPr/>
            </a:pPr>
            <a:endParaRPr lang="en-US" dirty="0"/>
          </a:p>
          <a:p>
            <a:pPr>
              <a:defRPr/>
            </a:pPr>
            <a:endParaRPr lang="en-US" dirty="0"/>
          </a:p>
          <a:p>
            <a:endParaRPr lang="en-AU" dirty="0"/>
          </a:p>
        </p:txBody>
      </p:sp>
    </p:spTree>
    <p:extLst>
      <p:ext uri="{BB962C8B-B14F-4D97-AF65-F5344CB8AC3E}">
        <p14:creationId xmlns:p14="http://schemas.microsoft.com/office/powerpoint/2010/main" val="1143915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Calibri" pitchFamily="34" charset="0"/>
                <a:cs typeface="Calibri" pitchFamily="34" charset="0"/>
              </a:rPr>
              <a:t>Protective Data Security in Victoria</a:t>
            </a:r>
            <a:br>
              <a:rPr lang="en-US" altLang="en-US" dirty="0">
                <a:ea typeface="Calibri" pitchFamily="34" charset="0"/>
                <a:cs typeface="Calibri" pitchFamily="34" charset="0"/>
              </a:rPr>
            </a:br>
            <a:endParaRPr lang="en-AU" dirty="0"/>
          </a:p>
        </p:txBody>
      </p:sp>
      <p:pic>
        <p:nvPicPr>
          <p:cNvPr id="5" name="Picture 5" descr="15-min.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7694" y="1341438"/>
            <a:ext cx="793813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3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incident of a breach to a utilities system in 2001 </a:t>
            </a:r>
          </a:p>
        </p:txBody>
      </p:sp>
      <p:sp>
        <p:nvSpPr>
          <p:cNvPr id="3" name="Content Placeholder 2"/>
          <p:cNvSpPr>
            <a:spLocks noGrp="1"/>
          </p:cNvSpPr>
          <p:nvPr>
            <p:ph idx="1"/>
          </p:nvPr>
        </p:nvSpPr>
        <p:spPr>
          <a:xfrm>
            <a:off x="464400" y="1772816"/>
            <a:ext cx="8223194" cy="4176464"/>
          </a:xfrm>
        </p:spPr>
        <p:txBody>
          <a:bodyPr/>
          <a:lstStyle/>
          <a:p>
            <a:pPr marL="342900" indent="-342900">
              <a:buFont typeface="Arial" panose="020B0604020202020204" pitchFamily="34" charset="0"/>
              <a:buChar char="•"/>
            </a:pPr>
            <a:r>
              <a:rPr lang="en-US" dirty="0"/>
              <a:t>A spate of mysterious faults and communications breakdowns hitting a network of 150 computer-controlled sewage pumping stations belonging to Queensland’s </a:t>
            </a:r>
            <a:r>
              <a:rPr lang="en-US" dirty="0" err="1"/>
              <a:t>Maroochy</a:t>
            </a:r>
            <a:r>
              <a:rPr lang="en-US" dirty="0"/>
              <a:t> Shire Council were put down to glitches in the new system.</a:t>
            </a:r>
          </a:p>
          <a:p>
            <a:pPr marL="342900" indent="-342900">
              <a:buFont typeface="Arial" panose="020B0604020202020204" pitchFamily="34" charset="0"/>
              <a:buChar char="•"/>
            </a:pPr>
            <a:r>
              <a:rPr lang="en-US" dirty="0"/>
              <a:t> Pumps were not running when they should, alarms were not being triggered and reported from smaller computers running each pumping station, and communications between the computers through a two-way radio link were being lost.</a:t>
            </a:r>
            <a:endParaRPr lang="en-AU" dirty="0"/>
          </a:p>
          <a:p>
            <a:endParaRPr lang="en-AU" dirty="0"/>
          </a:p>
        </p:txBody>
      </p:sp>
    </p:spTree>
    <p:extLst>
      <p:ext uri="{BB962C8B-B14F-4D97-AF65-F5344CB8AC3E}">
        <p14:creationId xmlns:p14="http://schemas.microsoft.com/office/powerpoint/2010/main" val="368313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Calibri" pitchFamily="34" charset="0"/>
                <a:cs typeface="Calibri" pitchFamily="34" charset="0"/>
              </a:rPr>
              <a:t>Protective Data Security</a:t>
            </a:r>
            <a:br>
              <a:rPr lang="en-US" altLang="en-US" dirty="0">
                <a:ea typeface="Calibri" pitchFamily="34" charset="0"/>
                <a:cs typeface="Calibri" pitchFamily="34" charset="0"/>
              </a:rPr>
            </a:br>
            <a:endParaRPr lang="en-AU" dirty="0"/>
          </a:p>
        </p:txBody>
      </p:sp>
      <p:sp>
        <p:nvSpPr>
          <p:cNvPr id="3" name="Content Placeholder 2"/>
          <p:cNvSpPr>
            <a:spLocks noGrp="1"/>
          </p:cNvSpPr>
          <p:nvPr>
            <p:ph idx="1"/>
          </p:nvPr>
        </p:nvSpPr>
        <p:spPr/>
        <p:txBody>
          <a:bodyPr/>
          <a:lstStyle/>
          <a:p>
            <a:pPr>
              <a:defRPr/>
            </a:pPr>
            <a:r>
              <a:rPr lang="en-US" dirty="0"/>
              <a:t>Reframing traditional thinking about security: it’s not just ICT.</a:t>
            </a:r>
          </a:p>
        </p:txBody>
      </p:sp>
      <p:pic>
        <p:nvPicPr>
          <p:cNvPr id="5" name="Picture 4" descr="8-mi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5952" y="2060848"/>
            <a:ext cx="32194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9-mi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852936"/>
            <a:ext cx="302736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0-mi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149629"/>
            <a:ext cx="412750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695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Calibri" pitchFamily="34" charset="0"/>
                <a:cs typeface="Calibri" pitchFamily="34" charset="0"/>
              </a:rPr>
              <a:t>Protective Data Security</a:t>
            </a:r>
            <a:br>
              <a:rPr lang="en-US" altLang="en-US" dirty="0">
                <a:ea typeface="Calibri" pitchFamily="34" charset="0"/>
                <a:cs typeface="Calibri" pitchFamily="34" charset="0"/>
              </a:rPr>
            </a:br>
            <a:endParaRPr lang="en-AU" dirty="0"/>
          </a:p>
        </p:txBody>
      </p:sp>
      <p:sp>
        <p:nvSpPr>
          <p:cNvPr id="3" name="Content Placeholder 2"/>
          <p:cNvSpPr>
            <a:spLocks noGrp="1"/>
          </p:cNvSpPr>
          <p:nvPr>
            <p:ph idx="1"/>
          </p:nvPr>
        </p:nvSpPr>
        <p:spPr/>
        <p:txBody>
          <a:bodyPr/>
          <a:lstStyle/>
          <a:p>
            <a:r>
              <a:rPr lang="en-US" dirty="0"/>
              <a:t>Remember: confidentiality is only one third of the picture!</a:t>
            </a:r>
          </a:p>
          <a:p>
            <a:endParaRPr lang="en-AU"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2788" y="2178050"/>
            <a:ext cx="478472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725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ea typeface="Calibri" pitchFamily="34" charset="0"/>
                <a:cs typeface="Calibri" pitchFamily="34" charset="0"/>
              </a:rPr>
              <a:t>Information Rights in the digital age</a:t>
            </a:r>
            <a:r>
              <a:rPr lang="en-US" altLang="en-US" dirty="0">
                <a:ea typeface="Calibri" pitchFamily="34" charset="0"/>
                <a:cs typeface="Calibri" pitchFamily="34" charset="0"/>
              </a:rPr>
              <a:t/>
            </a:r>
            <a:br>
              <a:rPr lang="en-US" altLang="en-US" dirty="0">
                <a:ea typeface="Calibri" pitchFamily="34" charset="0"/>
                <a:cs typeface="Calibri" pitchFamily="34" charset="0"/>
              </a:rPr>
            </a:br>
            <a:endParaRPr lang="en-AU"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994105"/>
            <a:ext cx="49911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internal.vic.gov.au\DPC\HomeDirs1\vicum6x\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79735">
            <a:off x="490382" y="1621110"/>
            <a:ext cx="3817714" cy="745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41498">
            <a:off x="41290" y="4929187"/>
            <a:ext cx="4903880" cy="56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43" y="2708920"/>
            <a:ext cx="3760352" cy="56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73676">
            <a:off x="517630" y="3935420"/>
            <a:ext cx="3518321" cy="48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Users/sfloreani/Desktop/Screen Shot 2017-10-31 at 2.09.53 p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42858">
            <a:off x="2420822" y="5684477"/>
            <a:ext cx="3746003" cy="329049"/>
          </a:xfrm>
          <a:prstGeom prst="rect">
            <a:avLst/>
          </a:prstGeom>
          <a:noFill/>
          <a:ln>
            <a:noFill/>
          </a:ln>
          <a:scene3d>
            <a:camera prst="orthographicFront"/>
            <a:lightRig rig="threePt" dir="t"/>
          </a:scene3d>
          <a:sp3d>
            <a:bevelT/>
          </a:sp3d>
        </p:spPr>
      </p:pic>
    </p:spTree>
    <p:extLst>
      <p:ext uri="{BB962C8B-B14F-4D97-AF65-F5344CB8AC3E}">
        <p14:creationId xmlns:p14="http://schemas.microsoft.com/office/powerpoint/2010/main" val="245695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988840"/>
            <a:ext cx="6408712" cy="1815882"/>
          </a:xfrm>
          <a:prstGeom prst="rect">
            <a:avLst/>
          </a:prstGeom>
        </p:spPr>
        <p:txBody>
          <a:bodyPr wrap="square">
            <a:spAutoFit/>
          </a:bodyPr>
          <a:lstStyle/>
          <a:p>
            <a:r>
              <a:rPr lang="en-US" altLang="en-US" sz="2800" dirty="0">
                <a:solidFill>
                  <a:schemeClr val="bg1"/>
                </a:solidFill>
                <a:latin typeface="Calibri" pitchFamily="34" charset="0"/>
                <a:ea typeface="Calibri" pitchFamily="34" charset="0"/>
                <a:cs typeface="Calibri" pitchFamily="34" charset="0"/>
              </a:rPr>
              <a:t>OVIC: 1300 00 6842</a:t>
            </a:r>
          </a:p>
          <a:p>
            <a:r>
              <a:rPr lang="en-US" altLang="en-US" sz="2800" dirty="0">
                <a:solidFill>
                  <a:schemeClr val="bg1"/>
                </a:solidFill>
                <a:latin typeface="Calibri" pitchFamily="34" charset="0"/>
                <a:ea typeface="Calibri" pitchFamily="34" charset="0"/>
                <a:cs typeface="Calibri" pitchFamily="34" charset="0"/>
              </a:rPr>
              <a:t>Email: enquiries@ovic.vic.gov.au</a:t>
            </a:r>
          </a:p>
          <a:p>
            <a:r>
              <a:rPr lang="en-US" altLang="en-US" sz="2800" dirty="0">
                <a:solidFill>
                  <a:schemeClr val="bg1"/>
                </a:solidFill>
                <a:ea typeface="Calibri" pitchFamily="34" charset="0"/>
                <a:cs typeface="Calibri" pitchFamily="34" charset="0"/>
              </a:rPr>
              <a:t>www.ovic.vic.gov.au</a:t>
            </a:r>
          </a:p>
          <a:p>
            <a:r>
              <a:rPr lang="en-US" altLang="en-US" sz="2800" dirty="0">
                <a:solidFill>
                  <a:schemeClr val="bg1"/>
                </a:solidFill>
                <a:latin typeface="Calibri" pitchFamily="34" charset="0"/>
                <a:ea typeface="Calibri" pitchFamily="34" charset="0"/>
                <a:cs typeface="Calibri" pitchFamily="34" charset="0"/>
              </a:rPr>
              <a:t>Twitter @OVIC_AU</a:t>
            </a:r>
          </a:p>
        </p:txBody>
      </p:sp>
      <p:sp>
        <p:nvSpPr>
          <p:cNvPr id="7" name="Title 1"/>
          <p:cNvSpPr txBox="1">
            <a:spLocks/>
          </p:cNvSpPr>
          <p:nvPr/>
        </p:nvSpPr>
        <p:spPr>
          <a:xfrm>
            <a:off x="464400" y="620688"/>
            <a:ext cx="8223194" cy="555215"/>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l"/>
            <a:r>
              <a:rPr lang="en-AU" sz="3600" dirty="0">
                <a:solidFill>
                  <a:schemeClr val="bg1"/>
                </a:solidFill>
                <a:latin typeface="+mn-lt"/>
              </a:rPr>
              <a:t>Questions?  </a:t>
            </a:r>
          </a:p>
        </p:txBody>
      </p:sp>
    </p:spTree>
    <p:extLst>
      <p:ext uri="{BB962C8B-B14F-4D97-AF65-F5344CB8AC3E}">
        <p14:creationId xmlns:p14="http://schemas.microsoft.com/office/powerpoint/2010/main" val="376360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are we?</a:t>
            </a: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0338" y="3855316"/>
            <a:ext cx="253841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4103" y="3789436"/>
            <a:ext cx="302503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G:\OVIC Branding\Logo\2056_OVIC_Logo_gradie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1993459"/>
            <a:ext cx="2561282" cy="112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82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620688"/>
            <a:ext cx="8223194" cy="1152128"/>
          </a:xfrm>
        </p:spPr>
        <p:txBody>
          <a:bodyPr/>
          <a:lstStyle/>
          <a:p>
            <a:r>
              <a:rPr lang="en-AU" dirty="0"/>
              <a:t>The Establishment of the Office of the Victorian Information Commissioner </a:t>
            </a:r>
          </a:p>
        </p:txBody>
      </p:sp>
      <p:sp>
        <p:nvSpPr>
          <p:cNvPr id="3" name="Content Placeholder 2"/>
          <p:cNvSpPr>
            <a:spLocks noGrp="1"/>
          </p:cNvSpPr>
          <p:nvPr>
            <p:ph idx="1"/>
          </p:nvPr>
        </p:nvSpPr>
        <p:spPr>
          <a:xfrm>
            <a:off x="464400" y="2060848"/>
            <a:ext cx="8223194" cy="3744416"/>
          </a:xfrm>
        </p:spPr>
        <p:txBody>
          <a:bodyPr/>
          <a:lstStyle/>
          <a:p>
            <a:r>
              <a:rPr lang="en-US" dirty="0"/>
              <a:t>“The creation of this new office will provide more proactive and integrated FOI, privacy and data protection leadership in Victoria, particularly by driving the cultural shifts necessary to improve the way government manages and provides access to information.” </a:t>
            </a:r>
          </a:p>
          <a:p>
            <a:pPr algn="r"/>
            <a:r>
              <a:rPr lang="en-US" altLang="en-US" sz="1800" dirty="0"/>
              <a:t>Second reading speech of the </a:t>
            </a:r>
            <a:r>
              <a:rPr lang="en-US" altLang="en-US" sz="1800" i="1" dirty="0"/>
              <a:t>Freedom of Information Amendment (Office of the Victorian Information Commissioner) Act </a:t>
            </a:r>
            <a:r>
              <a:rPr lang="en-US" altLang="en-US" sz="1800" dirty="0"/>
              <a:t>2017</a:t>
            </a:r>
            <a:endParaRPr lang="en-US" altLang="en-US" sz="1800" i="1" dirty="0"/>
          </a:p>
          <a:p>
            <a:endParaRPr lang="en-US" dirty="0"/>
          </a:p>
          <a:p>
            <a:endParaRPr lang="en-US" dirty="0"/>
          </a:p>
          <a:p>
            <a:endParaRPr lang="en-AU" dirty="0"/>
          </a:p>
        </p:txBody>
      </p:sp>
    </p:spTree>
    <p:extLst>
      <p:ext uri="{BB962C8B-B14F-4D97-AF65-F5344CB8AC3E}">
        <p14:creationId xmlns:p14="http://schemas.microsoft.com/office/powerpoint/2010/main" val="47389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Why is this work important? </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sz="2000" dirty="0">
                <a:latin typeface="+mn-lt"/>
              </a:rPr>
              <a:t>Information rights are fundamental to individuals participating in society and government </a:t>
            </a:r>
          </a:p>
          <a:p>
            <a:pPr marL="342900" indent="-342900">
              <a:buFont typeface="Arial" panose="020B0604020202020204" pitchFamily="34" charset="0"/>
              <a:buChar char="•"/>
            </a:pPr>
            <a:r>
              <a:rPr lang="en-AU" sz="2000" dirty="0">
                <a:latin typeface="+mn-lt"/>
              </a:rPr>
              <a:t>Our roles - </a:t>
            </a:r>
          </a:p>
          <a:p>
            <a:pPr marL="627063" lvl="2" indent="-285750"/>
            <a:r>
              <a:rPr lang="en-US" sz="2000" dirty="0">
                <a:latin typeface="+mn-lt"/>
              </a:rPr>
              <a:t>Oversight over FOI, Data Protection and Privacy in Victoria</a:t>
            </a:r>
          </a:p>
          <a:p>
            <a:pPr marL="627063" lvl="2" indent="-285750"/>
            <a:r>
              <a:rPr lang="en-US" sz="2000" dirty="0">
                <a:latin typeface="+mn-lt"/>
              </a:rPr>
              <a:t>Independent voice </a:t>
            </a:r>
          </a:p>
          <a:p>
            <a:pPr marL="627063" lvl="2" indent="-285750"/>
            <a:r>
              <a:rPr lang="en-US" sz="2000" dirty="0">
                <a:latin typeface="+mn-lt"/>
              </a:rPr>
              <a:t>Educate and promote better decision making</a:t>
            </a:r>
          </a:p>
          <a:p>
            <a:pPr marL="627063" lvl="3" indent="-285750"/>
            <a:r>
              <a:rPr lang="en-US" sz="2000" dirty="0">
                <a:latin typeface="+mn-lt"/>
              </a:rPr>
              <a:t>Monitor compliance</a:t>
            </a:r>
          </a:p>
          <a:p>
            <a:pPr marL="627063" lvl="3" indent="-285750"/>
            <a:r>
              <a:rPr lang="en-AU" altLang="en-US" sz="2000" dirty="0">
                <a:solidFill>
                  <a:srgbClr val="6E6259"/>
                </a:solidFill>
                <a:latin typeface="+mn-lt"/>
              </a:rPr>
              <a:t>Conduct reviews of FOI decisions</a:t>
            </a:r>
          </a:p>
          <a:p>
            <a:pPr marL="627063" lvl="3" indent="-285750"/>
            <a:r>
              <a:rPr lang="en-AU" altLang="en-US" sz="2000" dirty="0">
                <a:solidFill>
                  <a:srgbClr val="6E6259"/>
                </a:solidFill>
                <a:latin typeface="+mn-lt"/>
              </a:rPr>
              <a:t>Investigate FOI and privacy complaints and breaches</a:t>
            </a:r>
          </a:p>
          <a:p>
            <a:pPr marL="627063" lvl="3" indent="-285750"/>
            <a:r>
              <a:rPr lang="en-AU" altLang="en-US" sz="2000" dirty="0">
                <a:solidFill>
                  <a:srgbClr val="6E6259"/>
                </a:solidFill>
                <a:latin typeface="+mn-lt"/>
              </a:rPr>
              <a:t>Report to Parliament on operation of FOI Act</a:t>
            </a: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10938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548680"/>
            <a:ext cx="8223194" cy="555215"/>
          </a:xfrm>
        </p:spPr>
        <p:txBody>
          <a:bodyPr/>
          <a:lstStyle/>
          <a:p>
            <a:r>
              <a:rPr lang="en-US" altLang="en-US" dirty="0">
                <a:ea typeface="Calibri" pitchFamily="34" charset="0"/>
                <a:cs typeface="Calibri" pitchFamily="34" charset="0"/>
              </a:rPr>
              <a:t>OVIC</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704" y="2132856"/>
            <a:ext cx="5006975"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4400" y="1130677"/>
            <a:ext cx="8206663" cy="1477328"/>
          </a:xfrm>
          <a:prstGeom prst="rect">
            <a:avLst/>
          </a:prstGeom>
          <a:noFill/>
        </p:spPr>
        <p:txBody>
          <a:bodyPr wrap="square" rtlCol="0">
            <a:spAutoFit/>
          </a:bodyPr>
          <a:lstStyle/>
          <a:p>
            <a:r>
              <a:rPr lang="en-US" sz="2400" dirty="0">
                <a:solidFill>
                  <a:srgbClr val="55565A"/>
                </a:solidFill>
              </a:rPr>
              <a:t>A single, independent regulator now responsible for the oversite of freedom of information, privacy and data protection in Victoria</a:t>
            </a:r>
          </a:p>
          <a:p>
            <a:endParaRPr lang="en-AU" dirty="0"/>
          </a:p>
        </p:txBody>
      </p:sp>
    </p:spTree>
    <p:extLst>
      <p:ext uri="{BB962C8B-B14F-4D97-AF65-F5344CB8AC3E}">
        <p14:creationId xmlns:p14="http://schemas.microsoft.com/office/powerpoint/2010/main" val="315269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origins of Freedom of Information</a:t>
            </a:r>
            <a:endParaRPr lang="en-AU" dirty="0"/>
          </a:p>
        </p:txBody>
      </p:sp>
      <p:sp>
        <p:nvSpPr>
          <p:cNvPr id="3" name="Content Placeholder 2"/>
          <p:cNvSpPr>
            <a:spLocks noGrp="1"/>
          </p:cNvSpPr>
          <p:nvPr>
            <p:ph idx="1"/>
          </p:nvPr>
        </p:nvSpPr>
        <p:spPr/>
        <p:txBody>
          <a:bodyPr/>
          <a:lstStyle/>
          <a:p>
            <a:r>
              <a:rPr lang="en-US" b="1" dirty="0"/>
              <a:t>What is FOI?</a:t>
            </a:r>
          </a:p>
          <a:p>
            <a:pPr lvl="2"/>
            <a:r>
              <a:rPr lang="en-US" dirty="0"/>
              <a:t>Freedom of Information – a mechanism by which anyone can access documents held by a government agency or Minister</a:t>
            </a:r>
          </a:p>
          <a:p>
            <a:pPr lvl="2"/>
            <a:r>
              <a:rPr lang="en-US" dirty="0"/>
              <a:t>A fundamental change to the relationship between citizens and their government</a:t>
            </a:r>
          </a:p>
          <a:p>
            <a:pPr marL="0" lvl="3" indent="0">
              <a:buNone/>
            </a:pPr>
            <a:r>
              <a:rPr lang="en-US" b="1" dirty="0"/>
              <a:t>Why is the concept of FOI important?</a:t>
            </a:r>
          </a:p>
          <a:p>
            <a:pPr marL="0" lvl="3" indent="-320400"/>
            <a:r>
              <a:rPr lang="en-US" dirty="0"/>
              <a:t>Cornerstone of democracy</a:t>
            </a:r>
          </a:p>
          <a:p>
            <a:pPr marL="0" lvl="3" indent="-320400"/>
            <a:r>
              <a:rPr lang="en-US" dirty="0"/>
              <a:t>Promotes good government</a:t>
            </a:r>
          </a:p>
          <a:p>
            <a:pPr marL="0" lvl="3" indent="-320400" defTabSz="320400"/>
            <a:r>
              <a:rPr lang="en-US" dirty="0"/>
              <a:t>Allows citizens to be participants, not just spectators</a:t>
            </a:r>
          </a:p>
          <a:p>
            <a:endParaRPr lang="en-AU" dirty="0"/>
          </a:p>
        </p:txBody>
      </p:sp>
    </p:spTree>
    <p:extLst>
      <p:ext uri="{BB962C8B-B14F-4D97-AF65-F5344CB8AC3E}">
        <p14:creationId xmlns:p14="http://schemas.microsoft.com/office/powerpoint/2010/main" val="333808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of Information today</a:t>
            </a:r>
            <a:endParaRPr lang="en-AU" dirty="0"/>
          </a:p>
        </p:txBody>
      </p:sp>
      <p:sp>
        <p:nvSpPr>
          <p:cNvPr id="3" name="Content Placeholder 2"/>
          <p:cNvSpPr>
            <a:spLocks noGrp="1"/>
          </p:cNvSpPr>
          <p:nvPr>
            <p:ph idx="1"/>
          </p:nvPr>
        </p:nvSpPr>
        <p:spPr>
          <a:xfrm>
            <a:off x="464400" y="1220434"/>
            <a:ext cx="8223194" cy="4464496"/>
          </a:xfrm>
        </p:spPr>
        <p:txBody>
          <a:bodyPr/>
          <a:lstStyle/>
          <a:p>
            <a:r>
              <a:rPr lang="en-US" sz="2200" b="1" i="1" dirty="0"/>
              <a:t>Australia </a:t>
            </a:r>
          </a:p>
          <a:p>
            <a:pPr lvl="1"/>
            <a:r>
              <a:rPr lang="en-US" sz="2200" i="1" dirty="0"/>
              <a:t>Freedom of Information Act 1982</a:t>
            </a:r>
            <a:r>
              <a:rPr lang="en-US" sz="2200" dirty="0"/>
              <a:t> (</a:t>
            </a:r>
            <a:r>
              <a:rPr lang="en-US" sz="2200" dirty="0" err="1"/>
              <a:t>Cth</a:t>
            </a:r>
            <a:r>
              <a:rPr lang="en-US" sz="2200" dirty="0"/>
              <a:t>)</a:t>
            </a:r>
          </a:p>
          <a:p>
            <a:pPr lvl="2"/>
            <a:r>
              <a:rPr lang="en-US" sz="2200" dirty="0"/>
              <a:t>Victoria followed six months later</a:t>
            </a:r>
          </a:p>
          <a:p>
            <a:pPr lvl="2"/>
            <a:r>
              <a:rPr lang="en-US" sz="2200" dirty="0"/>
              <a:t>All states and territories now have FOI laws in operation</a:t>
            </a:r>
          </a:p>
          <a:p>
            <a:pPr marL="0" lvl="2" indent="0">
              <a:buNone/>
            </a:pPr>
            <a:r>
              <a:rPr lang="en-US" sz="2200" b="1" i="1" dirty="0"/>
              <a:t/>
            </a:r>
            <a:br>
              <a:rPr lang="en-US" sz="2200" b="1" i="1" dirty="0"/>
            </a:br>
            <a:r>
              <a:rPr lang="en-US" sz="2200" b="1" i="1" dirty="0"/>
              <a:t>Rest of the world</a:t>
            </a:r>
          </a:p>
          <a:p>
            <a:pPr lvl="2"/>
            <a:r>
              <a:rPr lang="en-US" sz="2200" dirty="0"/>
              <a:t>Over 100 countries in the world now have FOI legislation</a:t>
            </a:r>
          </a:p>
          <a:p>
            <a:pPr lvl="2"/>
            <a:r>
              <a:rPr lang="en-US" sz="2200" dirty="0"/>
              <a:t>Known by a variety of names (e.g. Right to Know, Sunshine Laws)</a:t>
            </a:r>
          </a:p>
          <a:p>
            <a:pPr lvl="2"/>
            <a:r>
              <a:rPr lang="en-US" sz="2200" dirty="0"/>
              <a:t>All have common thread of promoting access to government-held information at minimal cost</a:t>
            </a:r>
          </a:p>
          <a:p>
            <a:endParaRPr lang="en-AU" dirty="0"/>
          </a:p>
        </p:txBody>
      </p:sp>
    </p:spTree>
    <p:extLst>
      <p:ext uri="{BB962C8B-B14F-4D97-AF65-F5344CB8AC3E}">
        <p14:creationId xmlns:p14="http://schemas.microsoft.com/office/powerpoint/2010/main" val="262058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is covered </a:t>
            </a:r>
          </a:p>
        </p:txBody>
      </p:sp>
      <p:sp>
        <p:nvSpPr>
          <p:cNvPr id="3" name="Content Placeholder 2"/>
          <p:cNvSpPr>
            <a:spLocks noGrp="1"/>
          </p:cNvSpPr>
          <p:nvPr>
            <p:ph idx="1"/>
          </p:nvPr>
        </p:nvSpPr>
        <p:spPr/>
        <p:txBody>
          <a:bodyPr/>
          <a:lstStyle/>
          <a:p>
            <a:pPr marL="706437" indent="-342900">
              <a:buClr>
                <a:srgbClr val="55565A"/>
              </a:buClr>
              <a:buFont typeface="Arial" panose="020B0604020202020204" pitchFamily="34" charset="0"/>
              <a:buChar char="•"/>
            </a:pPr>
            <a:r>
              <a:rPr lang="en-US" altLang="en-US" dirty="0">
                <a:solidFill>
                  <a:srgbClr val="55565A"/>
                </a:solidFill>
                <a:ea typeface="Calibri" pitchFamily="34" charset="0"/>
                <a:cs typeface="Calibri" pitchFamily="34" charset="0"/>
              </a:rPr>
              <a:t>government departments and statutory agencies </a:t>
            </a:r>
          </a:p>
          <a:p>
            <a:pPr marL="706437" indent="-342900">
              <a:buClr>
                <a:srgbClr val="55565A"/>
              </a:buClr>
              <a:buFont typeface="Arial" panose="020B0604020202020204" pitchFamily="34" charset="0"/>
              <a:buChar char="•"/>
            </a:pPr>
            <a:r>
              <a:rPr lang="en-US" altLang="en-US" dirty="0">
                <a:solidFill>
                  <a:srgbClr val="55565A"/>
                </a:solidFill>
                <a:ea typeface="Calibri" pitchFamily="34" charset="0"/>
                <a:cs typeface="Calibri" pitchFamily="34" charset="0"/>
              </a:rPr>
              <a:t>government schools, universities and TAFEs  </a:t>
            </a:r>
          </a:p>
          <a:p>
            <a:pPr marL="706437" indent="-342900">
              <a:buClr>
                <a:srgbClr val="55565A"/>
              </a:buClr>
              <a:buFont typeface="Arial" panose="020B0604020202020204" pitchFamily="34" charset="0"/>
              <a:buChar char="•"/>
            </a:pPr>
            <a:r>
              <a:rPr lang="en-US" altLang="en-US" dirty="0">
                <a:solidFill>
                  <a:srgbClr val="55565A"/>
                </a:solidFill>
                <a:ea typeface="Calibri" pitchFamily="34" charset="0"/>
                <a:cs typeface="Calibri" pitchFamily="34" charset="0"/>
              </a:rPr>
              <a:t>public hospitals </a:t>
            </a:r>
          </a:p>
          <a:p>
            <a:pPr marL="706437" indent="-342900">
              <a:buClr>
                <a:srgbClr val="55565A"/>
              </a:buClr>
              <a:buFont typeface="Arial" panose="020B0604020202020204" pitchFamily="34" charset="0"/>
              <a:buChar char="•"/>
            </a:pPr>
            <a:r>
              <a:rPr lang="en-US" altLang="en-US" dirty="0">
                <a:solidFill>
                  <a:srgbClr val="55565A"/>
                </a:solidFill>
                <a:ea typeface="Calibri" pitchFamily="34" charset="0"/>
                <a:cs typeface="Calibri" pitchFamily="34" charset="0"/>
              </a:rPr>
              <a:t>local councils </a:t>
            </a:r>
          </a:p>
          <a:p>
            <a:pPr marL="706437" indent="-342900">
              <a:buClr>
                <a:srgbClr val="55565A"/>
              </a:buClr>
              <a:buFont typeface="Arial" panose="020B0604020202020204" pitchFamily="34" charset="0"/>
              <a:buChar char="•"/>
            </a:pPr>
            <a:r>
              <a:rPr lang="en-US" altLang="en-US" dirty="0">
                <a:solidFill>
                  <a:srgbClr val="55565A"/>
                </a:solidFill>
                <a:ea typeface="Calibri" pitchFamily="34" charset="0"/>
                <a:cs typeface="Calibri" pitchFamily="34" charset="0"/>
              </a:rPr>
              <a:t>Ministerial offices</a:t>
            </a:r>
          </a:p>
          <a:p>
            <a:endParaRPr lang="en-AU" dirty="0"/>
          </a:p>
        </p:txBody>
      </p:sp>
    </p:spTree>
    <p:extLst>
      <p:ext uri="{BB962C8B-B14F-4D97-AF65-F5344CB8AC3E}">
        <p14:creationId xmlns:p14="http://schemas.microsoft.com/office/powerpoint/2010/main" val="1469934556"/>
      </p:ext>
    </p:extLst>
  </p:cSld>
  <p:clrMapOvr>
    <a:masterClrMapping/>
  </p:clrMapOvr>
</p:sld>
</file>

<file path=ppt/theme/theme1.xml><?xml version="1.0" encoding="utf-8"?>
<a:theme xmlns:a="http://schemas.openxmlformats.org/drawingml/2006/main" name="OVIC template powerpoint">
  <a:themeElements>
    <a:clrScheme name="OVIC">
      <a:dk1>
        <a:srgbClr val="000000"/>
      </a:dk1>
      <a:lt1>
        <a:srgbClr val="FFFFFF"/>
      </a:lt1>
      <a:dk2>
        <a:srgbClr val="1F497D"/>
      </a:dk2>
      <a:lt2>
        <a:srgbClr val="EEECE1"/>
      </a:lt2>
      <a:accent1>
        <a:srgbClr val="E5007D"/>
      </a:accent1>
      <a:accent2>
        <a:srgbClr val="430098"/>
      </a:accent2>
      <a:accent3>
        <a:srgbClr val="C1B8AF"/>
      </a:accent3>
      <a:accent4>
        <a:srgbClr val="55565A"/>
      </a:accent4>
      <a:accent5>
        <a:srgbClr val="00567D"/>
      </a:accent5>
      <a:accent6>
        <a:srgbClr val="AC162C"/>
      </a:accent6>
      <a:hlink>
        <a:srgbClr val="00645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OVIC template powerpoint</Template>
  <TotalTime>276</TotalTime>
  <Words>5402</Words>
  <Application>Microsoft Office PowerPoint</Application>
  <PresentationFormat>On-screen Show (4:3)</PresentationFormat>
  <Paragraphs>424</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OVIC template powerpoint</vt:lpstr>
      <vt:lpstr>Rights, privacy, access and governance:  a new approach for modern government </vt:lpstr>
      <vt:lpstr>Today</vt:lpstr>
      <vt:lpstr>Who are we?</vt:lpstr>
      <vt:lpstr>The Establishment of the Office of the Victorian Information Commissioner </vt:lpstr>
      <vt:lpstr>Why is this work important? </vt:lpstr>
      <vt:lpstr>OVIC</vt:lpstr>
      <vt:lpstr>The origins of Freedom of Information</vt:lpstr>
      <vt:lpstr>Freedom of Information today</vt:lpstr>
      <vt:lpstr>Who is covered </vt:lpstr>
      <vt:lpstr>Video – FOI and popular culture</vt:lpstr>
      <vt:lpstr>Applying for access</vt:lpstr>
      <vt:lpstr>What is a document</vt:lpstr>
      <vt:lpstr>Exemptions in the FOI Act </vt:lpstr>
      <vt:lpstr>PowerPoint Presentation</vt:lpstr>
      <vt:lpstr>Is it working? </vt:lpstr>
      <vt:lpstr>Information Privacy in Victoria </vt:lpstr>
      <vt:lpstr>Information Privacy in Victoria </vt:lpstr>
      <vt:lpstr>Information Privacy in Victoria </vt:lpstr>
      <vt:lpstr>Information Privacy in Victoria </vt:lpstr>
      <vt:lpstr>The Information Privacy Principles</vt:lpstr>
      <vt:lpstr>Current challenges </vt:lpstr>
      <vt:lpstr>Protective Data Security in Victoria </vt:lpstr>
      <vt:lpstr>Example incident of a breach to a utilities system in 2001 </vt:lpstr>
      <vt:lpstr>Protective Data Security </vt:lpstr>
      <vt:lpstr>Protective Data Security </vt:lpstr>
      <vt:lpstr>Information Rights in the digital age </vt:lpstr>
      <vt:lpstr>PowerPoint Presentation</vt:lpstr>
    </vt:vector>
  </TitlesOfParts>
  <Company>Victorian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access, privacy, rights  &amp; access:  a new approach for modern government</dc:title>
  <dc:creator>Cliff Bertram</dc:creator>
  <cp:lastModifiedBy>Simone Martin</cp:lastModifiedBy>
  <cp:revision>29</cp:revision>
  <cp:lastPrinted>2018-04-26T06:18:11Z</cp:lastPrinted>
  <dcterms:created xsi:type="dcterms:W3CDTF">2018-04-26T05:42:01Z</dcterms:created>
  <dcterms:modified xsi:type="dcterms:W3CDTF">2018-04-30T04:11:50Z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087998df-e71e-4e18-99ef-31a86b5843e4</vt:lpwstr>
  </property>
  <property fmtid="{D5CDD505-2E9C-101B-9397-08002B2CF9AE}" pid="3" name="PSPFClassification">
    <vt:lpwstr>Do Not Mark</vt:lpwstr>
  </property>
</Properties>
</file>