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302" r:id="rId3"/>
    <p:sldId id="301" r:id="rId4"/>
    <p:sldId id="299" r:id="rId5"/>
    <p:sldId id="305" r:id="rId6"/>
    <p:sldId id="298" r:id="rId7"/>
    <p:sldId id="300" r:id="rId8"/>
    <p:sldId id="304" r:id="rId9"/>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2774" autoAdjust="0"/>
  </p:normalViewPr>
  <p:slideViewPr>
    <p:cSldViewPr>
      <p:cViewPr varScale="1">
        <p:scale>
          <a:sx n="81" d="100"/>
          <a:sy n="81" d="100"/>
        </p:scale>
        <p:origin x="2466" y="9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1" d="100"/>
          <a:sy n="111" d="100"/>
        </p:scale>
        <p:origin x="253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B7899329-FC50-4075-AB34-9129636A62D3}" type="datetimeFigureOut">
              <a:rPr lang="en-AU" smtClean="0"/>
              <a:t>18/10/2022</a:t>
            </a:fld>
            <a:endParaRPr lang="en-AU"/>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5BDDE29E-CF27-40E5-8C35-10D922C4AA94}" type="slidenum">
              <a:rPr lang="en-AU" smtClean="0"/>
              <a:t>‹#›</a:t>
            </a:fld>
            <a:endParaRPr lang="en-AU"/>
          </a:p>
        </p:txBody>
      </p:sp>
    </p:spTree>
    <p:extLst>
      <p:ext uri="{BB962C8B-B14F-4D97-AF65-F5344CB8AC3E}">
        <p14:creationId xmlns:p14="http://schemas.microsoft.com/office/powerpoint/2010/main" val="922897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BDDE29E-CF27-40E5-8C35-10D922C4AA94}" type="slidenum">
              <a:rPr lang="en-AU" smtClean="0"/>
              <a:t>1</a:t>
            </a:fld>
            <a:endParaRPr lang="en-AU"/>
          </a:p>
        </p:txBody>
      </p:sp>
    </p:spTree>
    <p:extLst>
      <p:ext uri="{BB962C8B-B14F-4D97-AF65-F5344CB8AC3E}">
        <p14:creationId xmlns:p14="http://schemas.microsoft.com/office/powerpoint/2010/main" val="1475478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BDDE29E-CF27-40E5-8C35-10D922C4AA94}" type="slidenum">
              <a:rPr lang="en-AU" smtClean="0"/>
              <a:t>2</a:t>
            </a:fld>
            <a:endParaRPr lang="en-AU"/>
          </a:p>
        </p:txBody>
      </p:sp>
    </p:spTree>
    <p:extLst>
      <p:ext uri="{BB962C8B-B14F-4D97-AF65-F5344CB8AC3E}">
        <p14:creationId xmlns:p14="http://schemas.microsoft.com/office/powerpoint/2010/main" val="467474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AU" dirty="0"/>
          </a:p>
        </p:txBody>
      </p:sp>
      <p:sp>
        <p:nvSpPr>
          <p:cNvPr id="4" name="Slide Number Placeholder 3"/>
          <p:cNvSpPr>
            <a:spLocks noGrp="1"/>
          </p:cNvSpPr>
          <p:nvPr>
            <p:ph type="sldNum" sz="quarter" idx="5"/>
          </p:nvPr>
        </p:nvSpPr>
        <p:spPr/>
        <p:txBody>
          <a:bodyPr/>
          <a:lstStyle/>
          <a:p>
            <a:fld id="{5BDDE29E-CF27-40E5-8C35-10D922C4AA94}" type="slidenum">
              <a:rPr lang="en-AU" smtClean="0"/>
              <a:t>3</a:t>
            </a:fld>
            <a:endParaRPr lang="en-AU"/>
          </a:p>
        </p:txBody>
      </p:sp>
    </p:spTree>
    <p:extLst>
      <p:ext uri="{BB962C8B-B14F-4D97-AF65-F5344CB8AC3E}">
        <p14:creationId xmlns:p14="http://schemas.microsoft.com/office/powerpoint/2010/main" val="1700601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3600" dirty="0">
              <a:effectLst/>
              <a:latin typeface="Source Sans Pro" panose="020B0503030403020204" pitchFamily="34" charset="0"/>
              <a:ea typeface="Batang" panose="020B0503020000020004" pitchFamily="18" charset="-127"/>
              <a:cs typeface="Times New Roman" panose="02020603050405020304" pitchFamily="18" charset="0"/>
            </a:endParaRPr>
          </a:p>
          <a:p>
            <a:endParaRPr lang="en-AU" sz="3600" dirty="0"/>
          </a:p>
        </p:txBody>
      </p:sp>
      <p:sp>
        <p:nvSpPr>
          <p:cNvPr id="4" name="Slide Number Placeholder 3"/>
          <p:cNvSpPr>
            <a:spLocks noGrp="1"/>
          </p:cNvSpPr>
          <p:nvPr>
            <p:ph type="sldNum" sz="quarter" idx="5"/>
          </p:nvPr>
        </p:nvSpPr>
        <p:spPr/>
        <p:txBody>
          <a:bodyPr/>
          <a:lstStyle/>
          <a:p>
            <a:fld id="{5BDDE29E-CF27-40E5-8C35-10D922C4AA94}" type="slidenum">
              <a:rPr lang="en-AU" smtClean="0"/>
              <a:t>4</a:t>
            </a:fld>
            <a:endParaRPr lang="en-AU"/>
          </a:p>
        </p:txBody>
      </p:sp>
    </p:spTree>
    <p:extLst>
      <p:ext uri="{BB962C8B-B14F-4D97-AF65-F5344CB8AC3E}">
        <p14:creationId xmlns:p14="http://schemas.microsoft.com/office/powerpoint/2010/main" val="1347857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0" i="0" dirty="0">
              <a:solidFill>
                <a:srgbClr val="011A3C"/>
              </a:solidFill>
              <a:effectLst/>
              <a:latin typeface="VIC-Regular"/>
            </a:endParaRPr>
          </a:p>
          <a:p>
            <a:endParaRPr lang="en-AU" b="0" i="0" dirty="0">
              <a:solidFill>
                <a:srgbClr val="011A3C"/>
              </a:solidFill>
              <a:effectLst/>
              <a:latin typeface="VIC-Regular"/>
            </a:endParaRPr>
          </a:p>
        </p:txBody>
      </p:sp>
      <p:sp>
        <p:nvSpPr>
          <p:cNvPr id="4" name="Slide Number Placeholder 3"/>
          <p:cNvSpPr>
            <a:spLocks noGrp="1"/>
          </p:cNvSpPr>
          <p:nvPr>
            <p:ph type="sldNum" sz="quarter" idx="5"/>
          </p:nvPr>
        </p:nvSpPr>
        <p:spPr/>
        <p:txBody>
          <a:bodyPr/>
          <a:lstStyle/>
          <a:p>
            <a:fld id="{5BDDE29E-CF27-40E5-8C35-10D922C4AA94}" type="slidenum">
              <a:rPr lang="en-AU" smtClean="0"/>
              <a:t>5</a:t>
            </a:fld>
            <a:endParaRPr lang="en-AU"/>
          </a:p>
        </p:txBody>
      </p:sp>
    </p:spTree>
    <p:extLst>
      <p:ext uri="{BB962C8B-B14F-4D97-AF65-F5344CB8AC3E}">
        <p14:creationId xmlns:p14="http://schemas.microsoft.com/office/powerpoint/2010/main" val="2048068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5BDDE29E-CF27-40E5-8C35-10D922C4AA94}" type="slidenum">
              <a:rPr lang="en-AU" smtClean="0"/>
              <a:t>6</a:t>
            </a:fld>
            <a:endParaRPr lang="en-AU"/>
          </a:p>
        </p:txBody>
      </p:sp>
    </p:spTree>
    <p:extLst>
      <p:ext uri="{BB962C8B-B14F-4D97-AF65-F5344CB8AC3E}">
        <p14:creationId xmlns:p14="http://schemas.microsoft.com/office/powerpoint/2010/main" val="348295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dirty="0"/>
          </a:p>
        </p:txBody>
      </p:sp>
      <p:sp>
        <p:nvSpPr>
          <p:cNvPr id="4" name="Slide Number Placeholder 3"/>
          <p:cNvSpPr>
            <a:spLocks noGrp="1"/>
          </p:cNvSpPr>
          <p:nvPr>
            <p:ph type="sldNum" sz="quarter" idx="5"/>
          </p:nvPr>
        </p:nvSpPr>
        <p:spPr/>
        <p:txBody>
          <a:bodyPr/>
          <a:lstStyle/>
          <a:p>
            <a:fld id="{5BDDE29E-CF27-40E5-8C35-10D922C4AA94}" type="slidenum">
              <a:rPr lang="en-AU" smtClean="0"/>
              <a:t>7</a:t>
            </a:fld>
            <a:endParaRPr lang="en-AU"/>
          </a:p>
        </p:txBody>
      </p:sp>
    </p:spTree>
    <p:extLst>
      <p:ext uri="{BB962C8B-B14F-4D97-AF65-F5344CB8AC3E}">
        <p14:creationId xmlns:p14="http://schemas.microsoft.com/office/powerpoint/2010/main" val="723467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5BDDE29E-CF27-40E5-8C35-10D922C4AA94}" type="slidenum">
              <a:rPr lang="en-AU" smtClean="0"/>
              <a:t>8</a:t>
            </a:fld>
            <a:endParaRPr lang="en-AU"/>
          </a:p>
        </p:txBody>
      </p:sp>
    </p:spTree>
    <p:extLst>
      <p:ext uri="{BB962C8B-B14F-4D97-AF65-F5344CB8AC3E}">
        <p14:creationId xmlns:p14="http://schemas.microsoft.com/office/powerpoint/2010/main" val="4071422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51815" y="1028445"/>
            <a:ext cx="3388995" cy="513715"/>
          </a:xfrm>
          <a:prstGeom prst="rect">
            <a:avLst/>
          </a:prstGeom>
        </p:spPr>
        <p:txBody>
          <a:bodyPr wrap="square" lIns="0" tIns="0" rIns="0" bIns="0">
            <a:spAutoFit/>
          </a:bodyPr>
          <a:lstStyle>
            <a:lvl1pPr>
              <a:defRPr sz="3200" b="1" i="0">
                <a:solidFill>
                  <a:srgbClr val="430097"/>
                </a:solidFill>
                <a:latin typeface="Calibri"/>
                <a:cs typeface="Calibri"/>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430097"/>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0" i="0">
                <a:solidFill>
                  <a:srgbClr val="54555A"/>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430097"/>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62627" y="1861261"/>
            <a:ext cx="3759834" cy="4144010"/>
          </a:xfrm>
          <a:prstGeom prst="rect">
            <a:avLst/>
          </a:prstGeom>
        </p:spPr>
        <p:txBody>
          <a:bodyPr wrap="square" lIns="0" tIns="0" rIns="0" bIns="0">
            <a:spAutoFit/>
          </a:bodyPr>
          <a:lstStyle>
            <a:lvl1pPr>
              <a:defRPr sz="2000" b="1" i="0">
                <a:solidFill>
                  <a:srgbClr val="54555A"/>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464819" y="5771388"/>
            <a:ext cx="1559052" cy="687517"/>
          </a:xfrm>
          <a:prstGeom prst="rect">
            <a:avLst/>
          </a:prstGeom>
        </p:spPr>
      </p:pic>
      <p:sp>
        <p:nvSpPr>
          <p:cNvPr id="2" name="Holder 2"/>
          <p:cNvSpPr>
            <a:spLocks noGrp="1"/>
          </p:cNvSpPr>
          <p:nvPr>
            <p:ph type="title"/>
          </p:nvPr>
        </p:nvSpPr>
        <p:spPr/>
        <p:txBody>
          <a:bodyPr lIns="0" tIns="0" rIns="0" bIns="0"/>
          <a:lstStyle>
            <a:lvl1pPr>
              <a:defRPr sz="3200" b="1" i="0">
                <a:solidFill>
                  <a:srgbClr val="430097"/>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464819" y="5771388"/>
            <a:ext cx="1559052" cy="687517"/>
          </a:xfrm>
          <a:prstGeom prst="rect">
            <a:avLst/>
          </a:prstGeom>
        </p:spPr>
      </p:pic>
      <p:pic>
        <p:nvPicPr>
          <p:cNvPr id="17" name="bg object 17"/>
          <p:cNvPicPr/>
          <p:nvPr/>
        </p:nvPicPr>
        <p:blipFill>
          <a:blip r:embed="rId3" cstate="print"/>
          <a:stretch>
            <a:fillRect/>
          </a:stretch>
        </p:blipFill>
        <p:spPr>
          <a:xfrm>
            <a:off x="0" y="0"/>
            <a:ext cx="9144000" cy="6857998"/>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464819" y="5771388"/>
            <a:ext cx="1559052" cy="687517"/>
          </a:xfrm>
          <a:prstGeom prst="rect">
            <a:avLst/>
          </a:prstGeom>
        </p:spPr>
      </p:pic>
      <p:pic>
        <p:nvPicPr>
          <p:cNvPr id="17" name="bg object 17"/>
          <p:cNvPicPr/>
          <p:nvPr/>
        </p:nvPicPr>
        <p:blipFill>
          <a:blip r:embed="rId8" cstate="print"/>
          <a:stretch>
            <a:fillRect/>
          </a:stretch>
        </p:blipFill>
        <p:spPr>
          <a:xfrm>
            <a:off x="455676" y="775716"/>
            <a:ext cx="8232648" cy="28955"/>
          </a:xfrm>
          <a:prstGeom prst="rect">
            <a:avLst/>
          </a:prstGeom>
        </p:spPr>
      </p:pic>
      <p:pic>
        <p:nvPicPr>
          <p:cNvPr id="18" name="bg object 18"/>
          <p:cNvPicPr/>
          <p:nvPr/>
        </p:nvPicPr>
        <p:blipFill>
          <a:blip r:embed="rId9" cstate="print"/>
          <a:stretch>
            <a:fillRect/>
          </a:stretch>
        </p:blipFill>
        <p:spPr>
          <a:xfrm>
            <a:off x="6001522" y="6399374"/>
            <a:ext cx="2677647" cy="124771"/>
          </a:xfrm>
          <a:prstGeom prst="rect">
            <a:avLst/>
          </a:prstGeom>
        </p:spPr>
      </p:pic>
      <p:sp>
        <p:nvSpPr>
          <p:cNvPr id="2" name="Holder 2"/>
          <p:cNvSpPr>
            <a:spLocks noGrp="1"/>
          </p:cNvSpPr>
          <p:nvPr>
            <p:ph type="title"/>
          </p:nvPr>
        </p:nvSpPr>
        <p:spPr>
          <a:xfrm>
            <a:off x="451815" y="1028445"/>
            <a:ext cx="8240369" cy="513715"/>
          </a:xfrm>
          <a:prstGeom prst="rect">
            <a:avLst/>
          </a:prstGeom>
        </p:spPr>
        <p:txBody>
          <a:bodyPr wrap="square" lIns="0" tIns="0" rIns="0" bIns="0">
            <a:spAutoFit/>
          </a:bodyPr>
          <a:lstStyle>
            <a:lvl1pPr>
              <a:defRPr sz="3200" b="1" i="0">
                <a:solidFill>
                  <a:srgbClr val="430097"/>
                </a:solidFill>
                <a:latin typeface="Calibri"/>
                <a:cs typeface="Calibri"/>
              </a:defRPr>
            </a:lvl1pPr>
          </a:lstStyle>
          <a:p>
            <a:endParaRPr/>
          </a:p>
        </p:txBody>
      </p:sp>
      <p:sp>
        <p:nvSpPr>
          <p:cNvPr id="3" name="Holder 3"/>
          <p:cNvSpPr>
            <a:spLocks noGrp="1"/>
          </p:cNvSpPr>
          <p:nvPr>
            <p:ph type="body" idx="1"/>
          </p:nvPr>
        </p:nvSpPr>
        <p:spPr>
          <a:xfrm>
            <a:off x="451815" y="1855165"/>
            <a:ext cx="8240369" cy="2757170"/>
          </a:xfrm>
          <a:prstGeom prst="rect">
            <a:avLst/>
          </a:prstGeom>
        </p:spPr>
        <p:txBody>
          <a:bodyPr wrap="square" lIns="0" tIns="0" rIns="0" bIns="0">
            <a:spAutoFit/>
          </a:bodyPr>
          <a:lstStyle>
            <a:lvl1pPr>
              <a:defRPr sz="2400" b="0" i="0">
                <a:solidFill>
                  <a:srgbClr val="54555A"/>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10/18/2022</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vic.gov.au/guidelines-caretaker-convention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caretaker@dpc.vic.gov.au"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9144000" cy="6858000"/>
            <a:chOff x="0" y="0"/>
            <a:chExt cx="9144000" cy="6858000"/>
          </a:xfrm>
        </p:grpSpPr>
        <p:pic>
          <p:nvPicPr>
            <p:cNvPr id="3" name="object 3"/>
            <p:cNvPicPr/>
            <p:nvPr/>
          </p:nvPicPr>
          <p:blipFill>
            <a:blip r:embed="rId3" cstate="print"/>
            <a:stretch>
              <a:fillRect/>
            </a:stretch>
          </p:blipFill>
          <p:spPr>
            <a:xfrm>
              <a:off x="464819" y="5771388"/>
              <a:ext cx="1559052" cy="687517"/>
            </a:xfrm>
            <a:prstGeom prst="rect">
              <a:avLst/>
            </a:prstGeom>
          </p:spPr>
        </p:pic>
        <p:pic>
          <p:nvPicPr>
            <p:cNvPr id="4" name="object 4"/>
            <p:cNvPicPr/>
            <p:nvPr/>
          </p:nvPicPr>
          <p:blipFill>
            <a:blip r:embed="rId4" cstate="print"/>
            <a:stretch>
              <a:fillRect/>
            </a:stretch>
          </p:blipFill>
          <p:spPr>
            <a:xfrm>
              <a:off x="0" y="0"/>
              <a:ext cx="9144000" cy="6857998"/>
            </a:xfrm>
            <a:prstGeom prst="rect">
              <a:avLst/>
            </a:prstGeom>
          </p:spPr>
        </p:pic>
      </p:grpSp>
      <p:sp>
        <p:nvSpPr>
          <p:cNvPr id="5" name="object 5"/>
          <p:cNvSpPr txBox="1"/>
          <p:nvPr/>
        </p:nvSpPr>
        <p:spPr>
          <a:xfrm>
            <a:off x="4858258" y="5506995"/>
            <a:ext cx="2304542" cy="381515"/>
          </a:xfrm>
          <a:prstGeom prst="rect">
            <a:avLst/>
          </a:prstGeom>
        </p:spPr>
        <p:txBody>
          <a:bodyPr vert="horz" wrap="square" lIns="0" tIns="73025" rIns="0" bIns="0" rtlCol="0">
            <a:spAutoFit/>
          </a:bodyPr>
          <a:lstStyle/>
          <a:p>
            <a:pPr marL="12700">
              <a:lnSpc>
                <a:spcPct val="100000"/>
              </a:lnSpc>
              <a:spcBef>
                <a:spcPts val="480"/>
              </a:spcBef>
            </a:pPr>
            <a:r>
              <a:rPr lang="en-AU" sz="2000" dirty="0">
                <a:solidFill>
                  <a:srgbClr val="FFFFFF"/>
                </a:solidFill>
                <a:latin typeface="Calibri"/>
                <a:cs typeface="Calibri"/>
              </a:rPr>
              <a:t>18 October 2022</a:t>
            </a:r>
            <a:endParaRPr sz="2000" dirty="0">
              <a:latin typeface="Calibri"/>
              <a:cs typeface="Calibri"/>
            </a:endParaRPr>
          </a:p>
        </p:txBody>
      </p:sp>
      <p:sp>
        <p:nvSpPr>
          <p:cNvPr id="6" name="object 6"/>
          <p:cNvSpPr txBox="1">
            <a:spLocks noGrp="1"/>
          </p:cNvSpPr>
          <p:nvPr>
            <p:ph type="body" idx="1"/>
          </p:nvPr>
        </p:nvSpPr>
        <p:spPr>
          <a:xfrm>
            <a:off x="451815" y="1855165"/>
            <a:ext cx="8240369" cy="2853012"/>
          </a:xfrm>
          <a:prstGeom prst="rect">
            <a:avLst/>
          </a:prstGeom>
        </p:spPr>
        <p:txBody>
          <a:bodyPr vert="horz" wrap="square" lIns="0" tIns="508940" rIns="0" bIns="0" rtlCol="0">
            <a:spAutoFit/>
          </a:bodyPr>
          <a:lstStyle/>
          <a:p>
            <a:pPr marL="4418965" marR="5080">
              <a:lnSpc>
                <a:spcPct val="100000"/>
              </a:lnSpc>
              <a:spcBef>
                <a:spcPts val="105"/>
              </a:spcBef>
            </a:pPr>
            <a:r>
              <a:rPr lang="en-AU" sz="3800" b="1" dirty="0">
                <a:solidFill>
                  <a:srgbClr val="FFFFFF"/>
                </a:solidFill>
                <a:latin typeface="Calibri"/>
                <a:cs typeface="Calibri"/>
              </a:rPr>
              <a:t>Caretaker conventions: Overview for FOI officers</a:t>
            </a:r>
            <a:endParaRPr sz="3800" dirty="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9AC0B-DF1F-E036-F721-A5CEFC35AC2B}"/>
              </a:ext>
            </a:extLst>
          </p:cNvPr>
          <p:cNvSpPr>
            <a:spLocks noGrp="1"/>
          </p:cNvSpPr>
          <p:nvPr>
            <p:ph type="title"/>
          </p:nvPr>
        </p:nvSpPr>
        <p:spPr>
          <a:xfrm>
            <a:off x="451815" y="1028445"/>
            <a:ext cx="8240369" cy="492443"/>
          </a:xfrm>
        </p:spPr>
        <p:txBody>
          <a:bodyPr/>
          <a:lstStyle/>
          <a:p>
            <a:r>
              <a:rPr lang="en-AU" spc="-25" dirty="0"/>
              <a:t>What are the caretaker conventions?</a:t>
            </a:r>
            <a:endParaRPr lang="en-AU" dirty="0"/>
          </a:p>
        </p:txBody>
      </p:sp>
      <p:sp>
        <p:nvSpPr>
          <p:cNvPr id="3" name="Text Placeholder 2">
            <a:extLst>
              <a:ext uri="{FF2B5EF4-FFF2-40B4-BE49-F238E27FC236}">
                <a16:creationId xmlns:a16="http://schemas.microsoft.com/office/drawing/2014/main" id="{DE903947-E9BC-AFAE-633A-678AA71A2C92}"/>
              </a:ext>
            </a:extLst>
          </p:cNvPr>
          <p:cNvSpPr>
            <a:spLocks noGrp="1"/>
          </p:cNvSpPr>
          <p:nvPr>
            <p:ph type="body" idx="1"/>
          </p:nvPr>
        </p:nvSpPr>
        <p:spPr>
          <a:xfrm>
            <a:off x="451815" y="1855165"/>
            <a:ext cx="8240369" cy="3323987"/>
          </a:xfrm>
        </p:spPr>
        <p:txBody>
          <a:bodyPr/>
          <a:lstStyle/>
          <a:p>
            <a:r>
              <a:rPr lang="en-US" dirty="0"/>
              <a:t>The caretaker conventions are a set of practices followed by governments ahead of an election</a:t>
            </a:r>
          </a:p>
          <a:p>
            <a:endParaRPr lang="en-US" dirty="0"/>
          </a:p>
          <a:p>
            <a:pPr lvl="1"/>
            <a:r>
              <a:rPr lang="en-US" sz="2000" i="1" dirty="0"/>
              <a:t>I should also be glad if you would note that whilst continuing to take whatever action you deem necessary in connection with the ordinary administration of your Department, you should not make decisions on matters of policy or those of a contentious nature without first referring the matter to myself</a:t>
            </a:r>
          </a:p>
          <a:p>
            <a:endParaRPr lang="en-US" i="1" dirty="0"/>
          </a:p>
          <a:p>
            <a:pPr lvl="1"/>
            <a:r>
              <a:rPr lang="en-US" dirty="0"/>
              <a:t>Robert Menzies (1951)</a:t>
            </a:r>
            <a:endParaRPr lang="en-AU" dirty="0"/>
          </a:p>
        </p:txBody>
      </p:sp>
    </p:spTree>
    <p:extLst>
      <p:ext uri="{BB962C8B-B14F-4D97-AF65-F5344CB8AC3E}">
        <p14:creationId xmlns:p14="http://schemas.microsoft.com/office/powerpoint/2010/main" val="1159711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7DDD3-F8D6-D236-2441-24EF3625A80B}"/>
              </a:ext>
            </a:extLst>
          </p:cNvPr>
          <p:cNvSpPr>
            <a:spLocks noGrp="1"/>
          </p:cNvSpPr>
          <p:nvPr>
            <p:ph type="title"/>
          </p:nvPr>
        </p:nvSpPr>
        <p:spPr>
          <a:xfrm>
            <a:off x="451815" y="1028445"/>
            <a:ext cx="8240369" cy="492443"/>
          </a:xfrm>
        </p:spPr>
        <p:txBody>
          <a:bodyPr/>
          <a:lstStyle/>
          <a:p>
            <a:r>
              <a:rPr lang="en-AU" dirty="0"/>
              <a:t>Who do the caretaker conventions apply to?</a:t>
            </a:r>
          </a:p>
        </p:txBody>
      </p:sp>
      <p:sp>
        <p:nvSpPr>
          <p:cNvPr id="3" name="Text Placeholder 2">
            <a:extLst>
              <a:ext uri="{FF2B5EF4-FFF2-40B4-BE49-F238E27FC236}">
                <a16:creationId xmlns:a16="http://schemas.microsoft.com/office/drawing/2014/main" id="{9CF94AB5-1F85-CCCA-938D-BF4CFC970823}"/>
              </a:ext>
            </a:extLst>
          </p:cNvPr>
          <p:cNvSpPr>
            <a:spLocks noGrp="1"/>
          </p:cNvSpPr>
          <p:nvPr>
            <p:ph type="body" idx="1"/>
          </p:nvPr>
        </p:nvSpPr>
        <p:spPr>
          <a:xfrm>
            <a:off x="451815" y="2175523"/>
            <a:ext cx="8240369" cy="1415772"/>
          </a:xfrm>
        </p:spPr>
        <p:txBody>
          <a:bodyPr/>
          <a:lstStyle/>
          <a:p>
            <a:endParaRPr lang="en-US" sz="2000" dirty="0">
              <a:solidFill>
                <a:srgbClr val="222222"/>
              </a:solidFill>
              <a:latin typeface="Open Sans" panose="020B0606030504020204" pitchFamily="34" charset="0"/>
            </a:endParaRPr>
          </a:p>
          <a:p>
            <a:pPr marL="342900" indent="-342900">
              <a:buFont typeface="Arial" panose="020B0604020202020204" pitchFamily="34" charset="0"/>
              <a:buChar char="•"/>
            </a:pPr>
            <a:r>
              <a:rPr lang="en-AU" dirty="0"/>
              <a:t>Ministers and members of the government</a:t>
            </a:r>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r>
              <a:rPr lang="en-AU" dirty="0"/>
              <a:t>Public sector employees</a:t>
            </a:r>
          </a:p>
        </p:txBody>
      </p:sp>
    </p:spTree>
    <p:extLst>
      <p:ext uri="{BB962C8B-B14F-4D97-AF65-F5344CB8AC3E}">
        <p14:creationId xmlns:p14="http://schemas.microsoft.com/office/powerpoint/2010/main" val="1367867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B86DA-4587-D471-2028-48A1BD988BB8}"/>
              </a:ext>
            </a:extLst>
          </p:cNvPr>
          <p:cNvSpPr>
            <a:spLocks noGrp="1"/>
          </p:cNvSpPr>
          <p:nvPr>
            <p:ph type="title"/>
          </p:nvPr>
        </p:nvSpPr>
        <p:spPr>
          <a:xfrm>
            <a:off x="451815" y="1028445"/>
            <a:ext cx="8240369" cy="492443"/>
          </a:xfrm>
        </p:spPr>
        <p:txBody>
          <a:bodyPr/>
          <a:lstStyle/>
          <a:p>
            <a:r>
              <a:rPr lang="en-AU" dirty="0"/>
              <a:t>Why do we have caretaker conventions?</a:t>
            </a:r>
          </a:p>
        </p:txBody>
      </p:sp>
      <p:sp>
        <p:nvSpPr>
          <p:cNvPr id="3" name="Text Placeholder 2">
            <a:extLst>
              <a:ext uri="{FF2B5EF4-FFF2-40B4-BE49-F238E27FC236}">
                <a16:creationId xmlns:a16="http://schemas.microsoft.com/office/drawing/2014/main" id="{9E62B73E-F294-3FFA-0896-B5467C0A2D76}"/>
              </a:ext>
            </a:extLst>
          </p:cNvPr>
          <p:cNvSpPr>
            <a:spLocks noGrp="1"/>
          </p:cNvSpPr>
          <p:nvPr>
            <p:ph type="body" idx="1"/>
          </p:nvPr>
        </p:nvSpPr>
        <p:spPr>
          <a:xfrm>
            <a:off x="451815" y="1855165"/>
            <a:ext cx="8240369" cy="3693319"/>
          </a:xfrm>
        </p:spPr>
        <p:txBody>
          <a:bodyPr/>
          <a:lstStyle/>
          <a:p>
            <a:r>
              <a:rPr lang="en-AU" dirty="0"/>
              <a:t>Caretaker conventions are intended to:</a:t>
            </a:r>
          </a:p>
          <a:p>
            <a:endParaRPr lang="en-AU" dirty="0"/>
          </a:p>
          <a:p>
            <a:pPr marL="342900" indent="-342900">
              <a:buFont typeface="Arial" panose="020B0604020202020204" pitchFamily="34" charset="0"/>
              <a:buChar char="•"/>
            </a:pPr>
            <a:r>
              <a:rPr lang="en-AU" dirty="0"/>
              <a:t>preserve the autonomy of an incoming government by limiting the current government’s ability to act in a way that would bind an incoming government or limit its freedom of action;</a:t>
            </a:r>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r>
              <a:rPr lang="en-AU" dirty="0"/>
              <a:t>ensure the State’s resources are used appropriately and not to the unfair advantage of the incumbent government; and</a:t>
            </a:r>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r>
              <a:rPr lang="en-AU" dirty="0"/>
              <a:t>protect the political neutrality of the public sector.</a:t>
            </a:r>
          </a:p>
        </p:txBody>
      </p:sp>
    </p:spTree>
    <p:extLst>
      <p:ext uri="{BB962C8B-B14F-4D97-AF65-F5344CB8AC3E}">
        <p14:creationId xmlns:p14="http://schemas.microsoft.com/office/powerpoint/2010/main" val="3554166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E5A90-B119-E6F8-8280-C59201629A3D}"/>
              </a:ext>
            </a:extLst>
          </p:cNvPr>
          <p:cNvSpPr>
            <a:spLocks noGrp="1"/>
          </p:cNvSpPr>
          <p:nvPr>
            <p:ph type="title"/>
          </p:nvPr>
        </p:nvSpPr>
        <p:spPr>
          <a:xfrm>
            <a:off x="451815" y="1028445"/>
            <a:ext cx="8240369" cy="492443"/>
          </a:xfrm>
        </p:spPr>
        <p:txBody>
          <a:bodyPr/>
          <a:lstStyle/>
          <a:p>
            <a:r>
              <a:rPr lang="en-AU" dirty="0"/>
              <a:t>What does this mean in practice?</a:t>
            </a:r>
          </a:p>
        </p:txBody>
      </p:sp>
      <p:sp>
        <p:nvSpPr>
          <p:cNvPr id="3" name="Text Placeholder 2">
            <a:extLst>
              <a:ext uri="{FF2B5EF4-FFF2-40B4-BE49-F238E27FC236}">
                <a16:creationId xmlns:a16="http://schemas.microsoft.com/office/drawing/2014/main" id="{FA6B1B71-3280-BFA3-21C8-B6715510D154}"/>
              </a:ext>
            </a:extLst>
          </p:cNvPr>
          <p:cNvSpPr>
            <a:spLocks noGrp="1"/>
          </p:cNvSpPr>
          <p:nvPr>
            <p:ph type="body" idx="1"/>
          </p:nvPr>
        </p:nvSpPr>
        <p:spPr>
          <a:xfrm>
            <a:off x="451814" y="1676400"/>
            <a:ext cx="8240369" cy="4801314"/>
          </a:xfrm>
        </p:spPr>
        <p:txBody>
          <a:bodyPr/>
          <a:lstStyle/>
          <a:p>
            <a:r>
              <a:rPr lang="en-AU" dirty="0"/>
              <a:t>During the caretaker period:</a:t>
            </a:r>
          </a:p>
          <a:p>
            <a:pPr marL="342900" indent="-342900">
              <a:buFont typeface="Arial" panose="020B0604020202020204" pitchFamily="34" charset="0"/>
              <a:buChar char="•"/>
            </a:pPr>
            <a:r>
              <a:rPr lang="en-AU" dirty="0"/>
              <a:t>the usual business of government continues;</a:t>
            </a:r>
          </a:p>
          <a:p>
            <a:pPr marL="342900" indent="-342900">
              <a:buFont typeface="Arial" panose="020B0604020202020204" pitchFamily="34" charset="0"/>
              <a:buChar char="•"/>
            </a:pPr>
            <a:r>
              <a:rPr lang="en-AU" dirty="0"/>
              <a:t>the government should avoid:</a:t>
            </a:r>
          </a:p>
          <a:p>
            <a:pPr marL="800100" lvl="1" indent="-342900">
              <a:buFont typeface="Arial" panose="020B0604020202020204" pitchFamily="34" charset="0"/>
              <a:buChar char="•"/>
            </a:pPr>
            <a:r>
              <a:rPr lang="en-AU" sz="2400" dirty="0"/>
              <a:t>making or implementing major policy decisions that are likely to commit an incoming government;</a:t>
            </a:r>
          </a:p>
          <a:p>
            <a:pPr marL="800100" lvl="1" indent="-342900">
              <a:buFont typeface="Arial" panose="020B0604020202020204" pitchFamily="34" charset="0"/>
              <a:buChar char="•"/>
            </a:pPr>
            <a:r>
              <a:rPr lang="en-AU" sz="2400" dirty="0"/>
              <a:t>making significant appointments;</a:t>
            </a:r>
          </a:p>
          <a:p>
            <a:pPr marL="800100" lvl="1" indent="-342900">
              <a:buFont typeface="Arial" panose="020B0604020202020204" pitchFamily="34" charset="0"/>
              <a:buChar char="•"/>
            </a:pPr>
            <a:r>
              <a:rPr lang="en-AU" sz="2400" dirty="0"/>
              <a:t>entering into any major contracts or undertakings</a:t>
            </a:r>
          </a:p>
          <a:p>
            <a:pPr marL="342900" indent="-342900">
              <a:buFont typeface="Arial" panose="020B0604020202020204" pitchFamily="34" charset="0"/>
              <a:buChar char="•"/>
            </a:pPr>
            <a:r>
              <a:rPr lang="en-AU" dirty="0"/>
              <a:t>intergovernmental negotiations and visits should be appropriately managed; and</a:t>
            </a:r>
          </a:p>
          <a:p>
            <a:pPr marL="342900" indent="-342900">
              <a:buFont typeface="Arial" panose="020B0604020202020204" pitchFamily="34" charset="0"/>
              <a:buChar char="•"/>
            </a:pPr>
            <a:r>
              <a:rPr lang="en-AU" dirty="0"/>
              <a:t>the Victorian public sector must be, and be seen to be, apolitical.</a:t>
            </a:r>
          </a:p>
          <a:p>
            <a:pPr marL="342900" indent="-342900">
              <a:buFont typeface="Arial" panose="020B0604020202020204" pitchFamily="34" charset="0"/>
              <a:buChar char="•"/>
            </a:pPr>
            <a:endParaRPr lang="en-AU" dirty="0"/>
          </a:p>
          <a:p>
            <a:endParaRPr lang="en-AU" dirty="0"/>
          </a:p>
        </p:txBody>
      </p:sp>
    </p:spTree>
    <p:extLst>
      <p:ext uri="{BB962C8B-B14F-4D97-AF65-F5344CB8AC3E}">
        <p14:creationId xmlns:p14="http://schemas.microsoft.com/office/powerpoint/2010/main" val="3005242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EFE-6055-A07D-5B08-16523334FAE0}"/>
              </a:ext>
            </a:extLst>
          </p:cNvPr>
          <p:cNvSpPr>
            <a:spLocks noGrp="1"/>
          </p:cNvSpPr>
          <p:nvPr>
            <p:ph type="title"/>
          </p:nvPr>
        </p:nvSpPr>
        <p:spPr>
          <a:xfrm>
            <a:off x="451815" y="1028445"/>
            <a:ext cx="8240369" cy="492443"/>
          </a:xfrm>
        </p:spPr>
        <p:txBody>
          <a:bodyPr/>
          <a:lstStyle/>
          <a:p>
            <a:r>
              <a:rPr lang="en-AU" dirty="0"/>
              <a:t>When is the caretaker period?</a:t>
            </a:r>
          </a:p>
        </p:txBody>
      </p:sp>
      <p:sp>
        <p:nvSpPr>
          <p:cNvPr id="3" name="Text Placeholder 2">
            <a:extLst>
              <a:ext uri="{FF2B5EF4-FFF2-40B4-BE49-F238E27FC236}">
                <a16:creationId xmlns:a16="http://schemas.microsoft.com/office/drawing/2014/main" id="{88081672-F8A4-83A9-E65D-C6F75415D56D}"/>
              </a:ext>
            </a:extLst>
          </p:cNvPr>
          <p:cNvSpPr>
            <a:spLocks noGrp="1"/>
          </p:cNvSpPr>
          <p:nvPr>
            <p:ph type="body" idx="1"/>
          </p:nvPr>
        </p:nvSpPr>
        <p:spPr>
          <a:xfrm>
            <a:off x="451815" y="1855165"/>
            <a:ext cx="8240369" cy="4062651"/>
          </a:xfrm>
        </p:spPr>
        <p:txBody>
          <a:bodyPr/>
          <a:lstStyle/>
          <a:p>
            <a:r>
              <a:rPr lang="en-AU" dirty="0"/>
              <a:t>In 2022, the caretaker period will :</a:t>
            </a:r>
          </a:p>
          <a:p>
            <a:pPr marL="342900" indent="-342900">
              <a:buFont typeface="Arial" panose="020B0604020202020204" pitchFamily="34" charset="0"/>
              <a:buChar char="•"/>
            </a:pPr>
            <a:endParaRPr lang="en-AU" b="1" dirty="0"/>
          </a:p>
          <a:p>
            <a:pPr marL="342900" indent="-342900">
              <a:buFont typeface="Arial" panose="020B0604020202020204" pitchFamily="34" charset="0"/>
              <a:buChar char="•"/>
            </a:pPr>
            <a:r>
              <a:rPr lang="en-AU" b="1" dirty="0"/>
              <a:t>begin</a:t>
            </a:r>
            <a:r>
              <a:rPr lang="en-AU" dirty="0"/>
              <a:t> at </a:t>
            </a:r>
            <a:r>
              <a:rPr lang="en-AU" b="1" dirty="0"/>
              <a:t>6pm</a:t>
            </a:r>
            <a:r>
              <a:rPr lang="en-AU" dirty="0"/>
              <a:t> on </a:t>
            </a:r>
            <a:r>
              <a:rPr lang="en-AU" b="1" dirty="0"/>
              <a:t>1 November 2022 </a:t>
            </a:r>
            <a:r>
              <a:rPr lang="en-AU" dirty="0"/>
              <a:t>when the Legislative Assembly expires (unless it is dissolved earlier); and</a:t>
            </a:r>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r>
              <a:rPr lang="en-AU" b="1" dirty="0"/>
              <a:t>end</a:t>
            </a:r>
            <a:r>
              <a:rPr lang="en-AU" dirty="0"/>
              <a:t> either when the election result is clear (if the incumbent government is returned) or when a new government is sworn in (if the government changes)</a:t>
            </a:r>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p:txBody>
      </p:sp>
    </p:spTree>
    <p:extLst>
      <p:ext uri="{BB962C8B-B14F-4D97-AF65-F5344CB8AC3E}">
        <p14:creationId xmlns:p14="http://schemas.microsoft.com/office/powerpoint/2010/main" val="24791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AC222-A169-17CB-453C-BE43C3FED290}"/>
              </a:ext>
            </a:extLst>
          </p:cNvPr>
          <p:cNvSpPr>
            <a:spLocks noGrp="1"/>
          </p:cNvSpPr>
          <p:nvPr>
            <p:ph type="title"/>
          </p:nvPr>
        </p:nvSpPr>
        <p:spPr>
          <a:xfrm>
            <a:off x="451815" y="1028445"/>
            <a:ext cx="8240369" cy="492443"/>
          </a:xfrm>
        </p:spPr>
        <p:txBody>
          <a:bodyPr/>
          <a:lstStyle/>
          <a:p>
            <a:r>
              <a:rPr lang="en-AU" dirty="0"/>
              <a:t>What does this mean for FOI officers?</a:t>
            </a:r>
          </a:p>
        </p:txBody>
      </p:sp>
      <p:sp>
        <p:nvSpPr>
          <p:cNvPr id="3" name="Text Placeholder 2">
            <a:extLst>
              <a:ext uri="{FF2B5EF4-FFF2-40B4-BE49-F238E27FC236}">
                <a16:creationId xmlns:a16="http://schemas.microsoft.com/office/drawing/2014/main" id="{24458AB5-79A6-5A14-82B3-8BE504EC71CC}"/>
              </a:ext>
            </a:extLst>
          </p:cNvPr>
          <p:cNvSpPr>
            <a:spLocks noGrp="1"/>
          </p:cNvSpPr>
          <p:nvPr>
            <p:ph type="body" idx="1"/>
          </p:nvPr>
        </p:nvSpPr>
        <p:spPr>
          <a:xfrm>
            <a:off x="451815" y="1855165"/>
            <a:ext cx="8240369" cy="4062651"/>
          </a:xfrm>
        </p:spPr>
        <p:txBody>
          <a:bodyPr/>
          <a:lstStyle/>
          <a:p>
            <a:endParaRPr lang="en-AU" dirty="0"/>
          </a:p>
          <a:p>
            <a:pPr marL="342900" indent="-342900">
              <a:buFont typeface="Arial" panose="020B0604020202020204" pitchFamily="34" charset="0"/>
              <a:buChar char="•"/>
            </a:pPr>
            <a:r>
              <a:rPr lang="en-AU" dirty="0"/>
              <a:t>FOI officers should continue to process applications in line with their statutory obligations</a:t>
            </a:r>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r>
              <a:rPr lang="en-AU" dirty="0"/>
              <a:t>Agencies may brief the Minister, subject to engagement protocols</a:t>
            </a:r>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r>
              <a:rPr lang="en-AU" dirty="0"/>
              <a:t>Cabinet in confidence material kept secure and securely destroyed when no longer requires</a:t>
            </a:r>
          </a:p>
          <a:p>
            <a:pPr marL="342900" indent="-342900">
              <a:buFont typeface="Arial" panose="020B0604020202020204" pitchFamily="34" charset="0"/>
              <a:buChar char="•"/>
            </a:pPr>
            <a:endParaRPr lang="en-AU" dirty="0"/>
          </a:p>
          <a:p>
            <a:endParaRPr lang="en-AU" dirty="0"/>
          </a:p>
        </p:txBody>
      </p:sp>
    </p:spTree>
    <p:extLst>
      <p:ext uri="{BB962C8B-B14F-4D97-AF65-F5344CB8AC3E}">
        <p14:creationId xmlns:p14="http://schemas.microsoft.com/office/powerpoint/2010/main" val="372774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DD54B-4EC7-135A-E84A-08B84DCC8BE9}"/>
              </a:ext>
            </a:extLst>
          </p:cNvPr>
          <p:cNvSpPr>
            <a:spLocks noGrp="1"/>
          </p:cNvSpPr>
          <p:nvPr>
            <p:ph type="title"/>
          </p:nvPr>
        </p:nvSpPr>
        <p:spPr>
          <a:xfrm>
            <a:off x="451815" y="1028445"/>
            <a:ext cx="8240369" cy="492443"/>
          </a:xfrm>
        </p:spPr>
        <p:txBody>
          <a:bodyPr/>
          <a:lstStyle/>
          <a:p>
            <a:r>
              <a:rPr lang="en-AU" dirty="0"/>
              <a:t>Further guidance</a:t>
            </a:r>
          </a:p>
        </p:txBody>
      </p:sp>
      <p:sp>
        <p:nvSpPr>
          <p:cNvPr id="3" name="Text Placeholder 2">
            <a:extLst>
              <a:ext uri="{FF2B5EF4-FFF2-40B4-BE49-F238E27FC236}">
                <a16:creationId xmlns:a16="http://schemas.microsoft.com/office/drawing/2014/main" id="{CEB032FE-B10C-74CB-1483-E8B4B66B63E3}"/>
              </a:ext>
            </a:extLst>
          </p:cNvPr>
          <p:cNvSpPr>
            <a:spLocks noGrp="1"/>
          </p:cNvSpPr>
          <p:nvPr>
            <p:ph type="body" idx="1"/>
          </p:nvPr>
        </p:nvSpPr>
        <p:spPr>
          <a:xfrm>
            <a:off x="451815" y="1855165"/>
            <a:ext cx="8240369" cy="3693319"/>
          </a:xfrm>
        </p:spPr>
        <p:txBody>
          <a:bodyPr/>
          <a:lstStyle/>
          <a:p>
            <a:r>
              <a:rPr lang="en-AU" dirty="0"/>
              <a:t>Guidelines on the caretaker conventions (DPC, April 2022) - </a:t>
            </a:r>
            <a:r>
              <a:rPr lang="en-AU" dirty="0">
                <a:hlinkClick r:id="rId3"/>
              </a:rPr>
              <a:t>https://www.vic.gov.au/guidelines-caretaker-conventions</a:t>
            </a:r>
            <a:endParaRPr lang="en-AU" dirty="0"/>
          </a:p>
          <a:p>
            <a:endParaRPr lang="en-AU" dirty="0"/>
          </a:p>
          <a:p>
            <a:r>
              <a:rPr lang="en-AU" dirty="0"/>
              <a:t>Department of Premier and Cabinet – </a:t>
            </a:r>
          </a:p>
          <a:p>
            <a:r>
              <a:rPr lang="en-AU" dirty="0"/>
              <a:t>(e) </a:t>
            </a:r>
            <a:r>
              <a:rPr lang="en-AU" dirty="0">
                <a:hlinkClick r:id="rId4"/>
              </a:rPr>
              <a:t>caretaker@dpc.vic.gov.au</a:t>
            </a:r>
            <a:endParaRPr lang="en-AU" dirty="0"/>
          </a:p>
          <a:p>
            <a:endParaRPr lang="en-AU" dirty="0"/>
          </a:p>
          <a:p>
            <a:r>
              <a:rPr lang="en-AU" dirty="0"/>
              <a:t>VPSC guidance - </a:t>
            </a:r>
            <a:r>
              <a:rPr lang="en-AU" dirty="0">
                <a:hlinkClick r:id="rId3"/>
              </a:rPr>
              <a:t>https://www.vic.gov.au/guidelines-caretaker-conventions</a:t>
            </a:r>
            <a:endParaRPr lang="en-AU" dirty="0"/>
          </a:p>
          <a:p>
            <a:endParaRPr lang="en-AU" dirty="0"/>
          </a:p>
          <a:p>
            <a:endParaRPr lang="en-AU" dirty="0"/>
          </a:p>
        </p:txBody>
      </p:sp>
    </p:spTree>
    <p:extLst>
      <p:ext uri="{BB962C8B-B14F-4D97-AF65-F5344CB8AC3E}">
        <p14:creationId xmlns:p14="http://schemas.microsoft.com/office/powerpoint/2010/main" val="4284531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2366</TotalTime>
  <Words>424</Words>
  <Application>Microsoft Office PowerPoint</Application>
  <PresentationFormat>On-screen Show (4:3)</PresentationFormat>
  <Paragraphs>60</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Open Sans</vt:lpstr>
      <vt:lpstr>Source Sans Pro</vt:lpstr>
      <vt:lpstr>VIC-Regular</vt:lpstr>
      <vt:lpstr>Office Theme</vt:lpstr>
      <vt:lpstr>PowerPoint Presentation</vt:lpstr>
      <vt:lpstr>What are the caretaker conventions?</vt:lpstr>
      <vt:lpstr>Who do the caretaker conventions apply to?</vt:lpstr>
      <vt:lpstr>Why do we have caretaker conventions?</vt:lpstr>
      <vt:lpstr>What does this mean in practice?</vt:lpstr>
      <vt:lpstr>When is the caretaker period?</vt:lpstr>
      <vt:lpstr>What does this mean for FOI officers?</vt:lpstr>
      <vt:lpstr>Further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 Bertram</dc:creator>
  <cp:lastModifiedBy>Michelle de Klerk</cp:lastModifiedBy>
  <cp:revision>29</cp:revision>
  <dcterms:created xsi:type="dcterms:W3CDTF">2022-09-15T04:45:04Z</dcterms:created>
  <dcterms:modified xsi:type="dcterms:W3CDTF">2022-10-18T04:32:56Z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2019-02-14T00:00:00Z</vt:filetime>
  </property>
  <property fmtid="{D5CDD505-2E9C-101B-9397-08002B2CF9AE}" pid="3" name="Creator">
    <vt:lpwstr>Microsoft® PowerPoint® 2016</vt:lpwstr>
  </property>
  <property fmtid="{D5CDD505-2E9C-101B-9397-08002B2CF9AE}" pid="4" name="LastSaved">
    <vt:filetime>2022-09-15T00:00:00Z</vt:filetime>
  </property>
  <property fmtid="{D5CDD505-2E9C-101B-9397-08002B2CF9AE}" pid="5" name="Producer">
    <vt:lpwstr>Microsoft® PowerPoint® 2016</vt:lpwstr>
  </property>
</Properties>
</file>