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2"/>
  </p:notesMasterIdLst>
  <p:sldIdLst>
    <p:sldId id="257" r:id="rId2"/>
    <p:sldId id="343" r:id="rId3"/>
    <p:sldId id="334" r:id="rId4"/>
    <p:sldId id="331" r:id="rId5"/>
    <p:sldId id="336" r:id="rId6"/>
    <p:sldId id="337" r:id="rId7"/>
    <p:sldId id="338" r:id="rId8"/>
    <p:sldId id="341" r:id="rId9"/>
    <p:sldId id="339" r:id="rId10"/>
    <p:sldId id="34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98" autoAdjust="0"/>
  </p:normalViewPr>
  <p:slideViewPr>
    <p:cSldViewPr snapToGrid="0">
      <p:cViewPr varScale="1">
        <p:scale>
          <a:sx n="78" d="100"/>
          <a:sy n="78" d="100"/>
        </p:scale>
        <p:origin x="806" y="58"/>
      </p:cViewPr>
      <p:guideLst/>
    </p:cSldViewPr>
  </p:slideViewPr>
  <p:outlineViewPr>
    <p:cViewPr>
      <p:scale>
        <a:sx n="33" d="100"/>
        <a:sy n="33" d="100"/>
      </p:scale>
      <p:origin x="0" y="-72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369CD-D997-41A7-B655-015E4B925243}" type="datetimeFigureOut">
              <a:rPr lang="en-AU" smtClean="0"/>
              <a:t>28/03/2022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18D11-1AFC-48CF-9D80-E6DF571F4810}" type="slidenum">
              <a:rPr lang="en-AU" smtClean="0"/>
              <a:t>‹#›</a:t>
            </a:fld>
            <a:endParaRPr lang="en-AU"/>
          </a:p>
        </p:txBody>
      </p:sp>
    </p:spTree>
    <p:extLst>
      <p:ext uri="{BB962C8B-B14F-4D97-AF65-F5344CB8AC3E}">
        <p14:creationId xmlns:p14="http://schemas.microsoft.com/office/powerpoint/2010/main" val="189015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0E8BB6-F7C0-400B-8200-E82E8B8709A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42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Calibri" panose="020F0502020204030204" pitchFamily="34" charset="0"/>
              </a:rPr>
              <a:t>This is consistent with Australia’s international human rights treaty obligations under the International Covenant on Civil and Political Rights, 1966, Article 2(3) which makes specific reference to a duty to provide ‘an effective remedy’ to persons whose rights have been violated.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0E8BB6-F7C0-400B-8200-E82E8B8709A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743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0E8BB6-F7C0-400B-8200-E82E8B8709A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834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52" y="535"/>
            <a:ext cx="12190093" cy="685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371488" y="5549324"/>
            <a:ext cx="5430872" cy="728929"/>
          </a:xfrm>
          <a:prstGeom prst="rect">
            <a:avLst/>
          </a:prstGeom>
        </p:spPr>
        <p:txBody>
          <a:bodyPr/>
          <a:lstStyle>
            <a:lvl1pPr marL="0" indent="0" algn="l">
              <a:buNone/>
              <a:defRPr sz="2000" b="0" i="0">
                <a:solidFill>
                  <a:srgbClr val="FFFFFF"/>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
          <p:cNvSpPr>
            <a:spLocks noGrp="1"/>
          </p:cNvSpPr>
          <p:nvPr>
            <p:ph type="title"/>
          </p:nvPr>
        </p:nvSpPr>
        <p:spPr>
          <a:xfrm>
            <a:off x="6371488" y="3722347"/>
            <a:ext cx="5430872" cy="1331526"/>
          </a:xfrm>
          <a:prstGeom prst="rect">
            <a:avLst/>
          </a:prstGeom>
        </p:spPr>
        <p:txBody>
          <a:bodyPr/>
          <a:lstStyle>
            <a:lvl1pPr algn="l">
              <a:defRPr sz="3800" b="1" baseline="0">
                <a:solidFill>
                  <a:schemeClr val="bg1"/>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73209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596"/>
            <a:ext cx="12189883" cy="68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01730" y="3207789"/>
            <a:ext cx="5368028" cy="874017"/>
          </a:xfrm>
          <a:prstGeom prst="rect">
            <a:avLst/>
          </a:prstGeom>
        </p:spPr>
        <p:txBody>
          <a:bodyPr/>
          <a:lstStyle>
            <a:lvl1pPr marL="0" indent="0" algn="l">
              <a:buNone/>
              <a:defRPr sz="2000" b="0" i="0" baseline="0">
                <a:solidFill>
                  <a:srgbClr val="FFFFFF"/>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
          <p:cNvSpPr>
            <a:spLocks noGrp="1"/>
          </p:cNvSpPr>
          <p:nvPr>
            <p:ph type="title"/>
          </p:nvPr>
        </p:nvSpPr>
        <p:spPr>
          <a:xfrm>
            <a:off x="501730" y="602075"/>
            <a:ext cx="5368028" cy="2333037"/>
          </a:xfrm>
          <a:prstGeom prst="rect">
            <a:avLst/>
          </a:prstGeom>
        </p:spPr>
        <p:txBody>
          <a:bodyPr/>
          <a:lstStyle>
            <a:lvl1pPr marL="0" indent="0" algn="l">
              <a:defRPr sz="3800" b="1" baseline="0">
                <a:solidFill>
                  <a:schemeClr val="bg1"/>
                </a:solidFill>
                <a:latin typeface="Calibri" charset="0"/>
                <a:ea typeface="Calibri" charset="0"/>
                <a:cs typeface="Calibri" charset="0"/>
              </a:defRPr>
            </a:lvl1p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19201" y="5771809"/>
            <a:ext cx="207919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05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19200" y="1020963"/>
            <a:ext cx="10964259" cy="555215"/>
          </a:xfrm>
          <a:prstGeom prst="rect">
            <a:avLst/>
          </a:prstGeom>
        </p:spPr>
        <p:txBody>
          <a:bodyPr lIns="0" rIns="0"/>
          <a:lstStyle>
            <a:lvl1pPr algn="l">
              <a:defRPr sz="3200" b="1" baseline="0">
                <a:solidFill>
                  <a:srgbClr val="430098"/>
                </a:solidFill>
                <a:latin typeface="Calibri" charset="0"/>
                <a:ea typeface="Calibri" charset="0"/>
                <a:cs typeface="Calibri" charset="0"/>
              </a:defRPr>
            </a:lvl1pPr>
          </a:lstStyle>
          <a:p>
            <a:r>
              <a:rPr lang="en-US" dirty="0"/>
              <a:t>Click to edit Master title style</a:t>
            </a:r>
          </a:p>
        </p:txBody>
      </p:sp>
      <p:sp>
        <p:nvSpPr>
          <p:cNvPr id="3" name="Content Placeholder 2"/>
          <p:cNvSpPr>
            <a:spLocks noGrp="1"/>
          </p:cNvSpPr>
          <p:nvPr>
            <p:ph idx="1"/>
          </p:nvPr>
        </p:nvSpPr>
        <p:spPr>
          <a:xfrm>
            <a:off x="619200" y="1844824"/>
            <a:ext cx="10964259" cy="3600400"/>
          </a:xfrm>
          <a:prstGeom prst="rect">
            <a:avLst/>
          </a:prstGeom>
        </p:spPr>
        <p:txBody>
          <a:bodyPr lIns="0" rIns="0"/>
          <a:lstStyle>
            <a:lvl1pPr marL="0" indent="0">
              <a:buNone/>
              <a:defRPr sz="2400" b="1" i="0" baseline="0">
                <a:solidFill>
                  <a:schemeClr val="accent4"/>
                </a:solidFill>
                <a:latin typeface="Calibri" charset="0"/>
                <a:ea typeface="Calibri" charset="0"/>
                <a:cs typeface="Calibri" charset="0"/>
              </a:defRPr>
            </a:lvl1pPr>
            <a:lvl2pPr marL="7938" indent="0">
              <a:buNone/>
              <a:tabLst/>
              <a:defRPr sz="2000" b="0" i="0">
                <a:solidFill>
                  <a:schemeClr val="accent4"/>
                </a:solidFill>
                <a:latin typeface="Calibri" charset="0"/>
                <a:ea typeface="Calibri" charset="0"/>
                <a:cs typeface="Calibri" charset="0"/>
              </a:defRPr>
            </a:lvl2pPr>
            <a:lvl3pPr marL="319088" indent="-319088">
              <a:tabLst/>
              <a:defRPr sz="2000" b="0" i="0">
                <a:solidFill>
                  <a:schemeClr val="accent4"/>
                </a:solidFill>
                <a:latin typeface="Calibri" charset="0"/>
                <a:ea typeface="Calibri" charset="0"/>
                <a:cs typeface="Calibri" charset="0"/>
              </a:defRPr>
            </a:lvl3pPr>
            <a:lvl4pPr marL="760413" indent="-403225">
              <a:buFont typeface="Calibri" panose="020F0502020204030204" pitchFamily="34" charset="0"/>
              <a:buChar char="–"/>
              <a:tabLst/>
              <a:defRPr sz="2000" b="0" i="0">
                <a:solidFill>
                  <a:schemeClr val="accent4"/>
                </a:solidFill>
                <a:latin typeface="Calibri" charset="0"/>
                <a:ea typeface="Calibri" charset="0"/>
                <a:cs typeface="Calibri" charset="0"/>
              </a:defRPr>
            </a:lvl4pPr>
            <a:lvl5pPr marL="1155700" indent="-395288">
              <a:buFont typeface="Arial" charset="0"/>
              <a:buChar char="•"/>
              <a:tabLst/>
              <a:defRPr sz="2000" b="0" i="0">
                <a:solidFill>
                  <a:schemeClr val="accent4"/>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619200" y="481675"/>
            <a:ext cx="10964259" cy="252000"/>
          </a:xfrm>
          <a:prstGeom prst="rect">
            <a:avLst/>
          </a:prstGeom>
        </p:spPr>
        <p:txBody>
          <a:bodyPr lIns="0" rIns="0"/>
          <a:lstStyle>
            <a:lvl1pPr marL="0" indent="0">
              <a:buNone/>
              <a:defRPr sz="1200" baseline="0">
                <a:solidFill>
                  <a:schemeClr val="accent4"/>
                </a:solidFill>
              </a:defRPr>
            </a:lvl1pPr>
          </a:lstStyle>
          <a:p>
            <a:pPr lvl="0"/>
            <a:r>
              <a:rPr lang="en-US" dirty="0"/>
              <a:t>Click to edit Master text styles</a:t>
            </a:r>
          </a:p>
        </p:txBody>
      </p:sp>
      <p:pic>
        <p:nvPicPr>
          <p:cNvPr id="5" name="Picture 3" descr="\\internal.vic.gov.au\DPC\HomeDirs1\vicum6x\Desktop\Untitled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8542" y="776005"/>
            <a:ext cx="10974917" cy="285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9792" y="6389552"/>
            <a:ext cx="3593667" cy="144000"/>
          </a:xfrm>
          <a:prstGeom prst="rect">
            <a:avLst/>
          </a:prstGeom>
        </p:spPr>
      </p:pic>
    </p:spTree>
    <p:extLst>
      <p:ext uri="{BB962C8B-B14F-4D97-AF65-F5344CB8AC3E}">
        <p14:creationId xmlns:p14="http://schemas.microsoft.com/office/powerpoint/2010/main" val="33356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6472767" y="1020963"/>
            <a:ext cx="5141056" cy="4399448"/>
          </a:xfrm>
          <a:prstGeom prst="rect">
            <a:avLst/>
          </a:prstGeom>
        </p:spPr>
        <p:txBody>
          <a:bodyPr/>
          <a:lstStyle>
            <a:lvl1pPr marL="0" indent="0">
              <a:buNone/>
              <a:defRPr sz="2000">
                <a:solidFill>
                  <a:schemeClr val="tx1">
                    <a:lumMod val="50000"/>
                    <a:lumOff val="50000"/>
                  </a:schemeClr>
                </a:solidFill>
              </a:defRPr>
            </a:lvl1pPr>
          </a:lstStyle>
          <a:p>
            <a:pPr lvl="0"/>
            <a:endParaRPr lang="en-US"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9792" y="6390431"/>
            <a:ext cx="3593667" cy="144000"/>
          </a:xfrm>
          <a:prstGeom prst="rect">
            <a:avLst/>
          </a:prstGeom>
        </p:spPr>
      </p:pic>
      <p:pic>
        <p:nvPicPr>
          <p:cNvPr id="8" name="Picture 3" descr="\\internal.vic.gov.au\DPC\HomeDirs1\vicum6x\Desktop\Untitled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8542" y="776005"/>
            <a:ext cx="10974917" cy="2857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619200" y="1020963"/>
            <a:ext cx="5564784" cy="555215"/>
          </a:xfrm>
          <a:prstGeom prst="rect">
            <a:avLst/>
          </a:prstGeom>
        </p:spPr>
        <p:txBody>
          <a:bodyPr lIns="0" rIns="0"/>
          <a:lstStyle>
            <a:lvl1pPr algn="l">
              <a:defRPr sz="3200" b="1" baseline="0">
                <a:solidFill>
                  <a:srgbClr val="430098"/>
                </a:solidFill>
                <a:latin typeface="Calibri" charset="0"/>
                <a:ea typeface="Calibri" charset="0"/>
                <a:cs typeface="Calibri" charset="0"/>
              </a:defRPr>
            </a:lvl1pPr>
          </a:lstStyle>
          <a:p>
            <a:r>
              <a:rPr lang="en-US" dirty="0"/>
              <a:t>Click to edit Master title</a:t>
            </a:r>
          </a:p>
        </p:txBody>
      </p:sp>
      <p:sp>
        <p:nvSpPr>
          <p:cNvPr id="13" name="Content Placeholder 2"/>
          <p:cNvSpPr>
            <a:spLocks noGrp="1"/>
          </p:cNvSpPr>
          <p:nvPr>
            <p:ph idx="1"/>
          </p:nvPr>
        </p:nvSpPr>
        <p:spPr>
          <a:xfrm>
            <a:off x="619200" y="1844824"/>
            <a:ext cx="5564784" cy="3575586"/>
          </a:xfrm>
          <a:prstGeom prst="rect">
            <a:avLst/>
          </a:prstGeom>
        </p:spPr>
        <p:txBody>
          <a:bodyPr lIns="0" rIns="0"/>
          <a:lstStyle>
            <a:lvl1pPr marL="0" indent="0">
              <a:buNone/>
              <a:defRPr sz="2400" b="1" i="0" baseline="0">
                <a:solidFill>
                  <a:schemeClr val="accent4"/>
                </a:solidFill>
                <a:latin typeface="Calibri" charset="0"/>
                <a:ea typeface="Calibri" charset="0"/>
                <a:cs typeface="Calibri" charset="0"/>
              </a:defRPr>
            </a:lvl1pPr>
            <a:lvl2pPr marL="7938" indent="0">
              <a:buNone/>
              <a:tabLst/>
              <a:defRPr sz="2000" b="0" i="0">
                <a:solidFill>
                  <a:schemeClr val="accent4"/>
                </a:solidFill>
                <a:latin typeface="Calibri" charset="0"/>
                <a:ea typeface="Calibri" charset="0"/>
                <a:cs typeface="Calibri" charset="0"/>
              </a:defRPr>
            </a:lvl2pPr>
            <a:lvl3pPr marL="319088" indent="-319088">
              <a:tabLst/>
              <a:defRPr sz="2000" b="0" i="0">
                <a:solidFill>
                  <a:schemeClr val="accent4"/>
                </a:solidFill>
                <a:latin typeface="Calibri" charset="0"/>
                <a:ea typeface="Calibri" charset="0"/>
                <a:cs typeface="Calibri" charset="0"/>
              </a:defRPr>
            </a:lvl3pPr>
            <a:lvl4pPr marL="760413" indent="-403225">
              <a:buFont typeface="Calibri" panose="020F0502020204030204" pitchFamily="34" charset="0"/>
              <a:buChar char="–"/>
              <a:tabLst/>
              <a:defRPr sz="2000" b="0" i="0">
                <a:solidFill>
                  <a:schemeClr val="accent4"/>
                </a:solidFill>
                <a:latin typeface="Calibri" charset="0"/>
                <a:ea typeface="Calibri" charset="0"/>
                <a:cs typeface="Calibri" charset="0"/>
              </a:defRPr>
            </a:lvl4pPr>
            <a:lvl5pPr marL="1155700" indent="-395288">
              <a:buFont typeface="Arial" charset="0"/>
              <a:buChar char="•"/>
              <a:tabLst/>
              <a:defRPr sz="2000" b="0" i="0">
                <a:solidFill>
                  <a:schemeClr val="accent4"/>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0"/>
          </p:nvPr>
        </p:nvSpPr>
        <p:spPr>
          <a:xfrm>
            <a:off x="619200" y="481675"/>
            <a:ext cx="10964259" cy="252000"/>
          </a:xfrm>
          <a:prstGeom prst="rect">
            <a:avLst/>
          </a:prstGeom>
        </p:spPr>
        <p:txBody>
          <a:bodyPr lIns="0" rIns="0"/>
          <a:lstStyle>
            <a:lvl1pPr marL="0" indent="0">
              <a:buNone/>
              <a:defRPr sz="1200" baseline="0">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228428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53" y="535"/>
            <a:ext cx="12190095" cy="685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3112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619201" y="5771809"/>
            <a:ext cx="207919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038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914A-8384-FA43-B06A-CB466CFA5F54}"/>
              </a:ext>
            </a:extLst>
          </p:cNvPr>
          <p:cNvSpPr>
            <a:spLocks noGrp="1"/>
          </p:cNvSpPr>
          <p:nvPr>
            <p:ph type="title"/>
          </p:nvPr>
        </p:nvSpPr>
        <p:spPr>
          <a:xfrm>
            <a:off x="6302615" y="1859280"/>
            <a:ext cx="5787785" cy="2505824"/>
          </a:xfrm>
        </p:spPr>
        <p:txBody>
          <a:bodyPr/>
          <a:lstStyle/>
          <a:p>
            <a:r>
              <a:rPr lang="en-US" sz="3200" i="0" u="none" strike="noStrike" baseline="0" dirty="0">
                <a:latin typeface="Calibri" panose="020F0502020204030204" pitchFamily="34" charset="0"/>
                <a:cs typeface="Calibri" panose="020F0502020204030204" pitchFamily="34" charset="0"/>
              </a:rPr>
              <a:t>‘How do you put a price on a</a:t>
            </a:r>
            <a:br>
              <a:rPr lang="en-US" sz="3200" i="0" u="none" strike="noStrike" baseline="0" dirty="0">
                <a:latin typeface="Calibri" panose="020F0502020204030204" pitchFamily="34" charset="0"/>
                <a:cs typeface="Calibri" panose="020F0502020204030204" pitchFamily="34" charset="0"/>
              </a:rPr>
            </a:br>
            <a:r>
              <a:rPr lang="en-AU" sz="3200" i="0" u="none" strike="noStrike" baseline="0" dirty="0">
                <a:latin typeface="Calibri" panose="020F0502020204030204" pitchFamily="34" charset="0"/>
                <a:cs typeface="Calibri" panose="020F0502020204030204" pitchFamily="34" charset="0"/>
              </a:rPr>
              <a:t>breach?’ </a:t>
            </a:r>
            <a:br>
              <a:rPr lang="en-AU" sz="3200" i="0" u="none" strike="noStrike" baseline="0" dirty="0">
                <a:latin typeface="Calibri" panose="020F0502020204030204" pitchFamily="34" charset="0"/>
                <a:cs typeface="Calibri" panose="020F0502020204030204" pitchFamily="34" charset="0"/>
              </a:rPr>
            </a:br>
            <a:br>
              <a:rPr lang="en-AU" sz="3200" i="0" u="none" strike="noStrike" baseline="0" dirty="0">
                <a:latin typeface="Calibri" panose="020F0502020204030204" pitchFamily="34" charset="0"/>
                <a:cs typeface="Calibri" panose="020F0502020204030204" pitchFamily="34" charset="0"/>
              </a:rPr>
            </a:br>
            <a:r>
              <a:rPr lang="en-AU" sz="3200" i="0" u="none" strike="noStrike" baseline="0" dirty="0">
                <a:latin typeface="Calibri" panose="020F0502020204030204" pitchFamily="34" charset="0"/>
                <a:cs typeface="Calibri" panose="020F0502020204030204" pitchFamily="34" charset="0"/>
              </a:rPr>
              <a:t>Compensation in privacy</a:t>
            </a:r>
            <a:br>
              <a:rPr lang="en-AU" sz="3200" i="0" u="none" strike="noStrike" baseline="0" dirty="0">
                <a:latin typeface="Calibri" panose="020F0502020204030204" pitchFamily="34" charset="0"/>
                <a:cs typeface="Calibri" panose="020F0502020204030204" pitchFamily="34" charset="0"/>
              </a:rPr>
            </a:br>
            <a:r>
              <a:rPr lang="en-AU" sz="3200" i="0" u="none" strike="noStrike" baseline="0" dirty="0">
                <a:latin typeface="Calibri" panose="020F0502020204030204" pitchFamily="34" charset="0"/>
                <a:cs typeface="Calibri" panose="020F0502020204030204" pitchFamily="34" charset="0"/>
              </a:rPr>
              <a:t>complaints</a:t>
            </a:r>
            <a:endParaRPr lang="en-US" sz="60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D3330668-12BE-4D4A-AB5F-66E4535EA795}"/>
              </a:ext>
            </a:extLst>
          </p:cNvPr>
          <p:cNvSpPr>
            <a:spLocks noGrp="1"/>
          </p:cNvSpPr>
          <p:nvPr>
            <p:ph type="subTitle" idx="1"/>
          </p:nvPr>
        </p:nvSpPr>
        <p:spPr>
          <a:xfrm>
            <a:off x="6302615" y="4503954"/>
            <a:ext cx="5787784" cy="728929"/>
          </a:xfrm>
        </p:spPr>
        <p:txBody>
          <a:bodyPr/>
          <a:lstStyle/>
          <a:p>
            <a:endParaRPr lang="en-US" sz="1600" dirty="0"/>
          </a:p>
          <a:p>
            <a:r>
              <a:rPr lang="en-US" sz="1600" dirty="0"/>
              <a:t>Dermot Dignam, Manager, Privacy Guidance &amp; Dispute Resolution</a:t>
            </a:r>
          </a:p>
          <a:p>
            <a:endParaRPr lang="en-US" sz="1600" dirty="0"/>
          </a:p>
          <a:p>
            <a:r>
              <a:rPr lang="en-US" sz="1600" dirty="0"/>
              <a:t>Victorian Privacy Network 16 March 2021</a:t>
            </a:r>
          </a:p>
        </p:txBody>
      </p:sp>
    </p:spTree>
    <p:extLst>
      <p:ext uri="{BB962C8B-B14F-4D97-AF65-F5344CB8AC3E}">
        <p14:creationId xmlns:p14="http://schemas.microsoft.com/office/powerpoint/2010/main" val="1878402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377B-D01A-4383-A50F-06E96A42F0B7}"/>
              </a:ext>
            </a:extLst>
          </p:cNvPr>
          <p:cNvSpPr>
            <a:spLocks noGrp="1"/>
          </p:cNvSpPr>
          <p:nvPr>
            <p:ph type="title"/>
          </p:nvPr>
        </p:nvSpPr>
        <p:spPr/>
        <p:txBody>
          <a:bodyPr/>
          <a:lstStyle/>
          <a:p>
            <a:r>
              <a:rPr lang="en-AU" dirty="0"/>
              <a:t>Causation – linking harm to the breach</a:t>
            </a:r>
          </a:p>
        </p:txBody>
      </p:sp>
      <p:sp>
        <p:nvSpPr>
          <p:cNvPr id="3" name="Content Placeholder 2">
            <a:extLst>
              <a:ext uri="{FF2B5EF4-FFF2-40B4-BE49-F238E27FC236}">
                <a16:creationId xmlns:a16="http://schemas.microsoft.com/office/drawing/2014/main" id="{BBCF0040-C5EC-4FAA-AD21-11D970D51E84}"/>
              </a:ext>
            </a:extLst>
          </p:cNvPr>
          <p:cNvSpPr>
            <a:spLocks noGrp="1"/>
          </p:cNvSpPr>
          <p:nvPr>
            <p:ph idx="1"/>
          </p:nvPr>
        </p:nvSpPr>
        <p:spPr/>
        <p:txBody>
          <a:bodyPr/>
          <a:lstStyle/>
          <a:p>
            <a:pPr marL="285750" indent="-285750">
              <a:spcAft>
                <a:spcPts val="1200"/>
              </a:spcAft>
              <a:buFont typeface="Arial" panose="020B0604020202020204" pitchFamily="34" charset="0"/>
              <a:buChar char="•"/>
            </a:pPr>
            <a:r>
              <a:rPr lang="en-AU" sz="2000" b="0" dirty="0"/>
              <a:t>Not all breaches warrant compensation. But</a:t>
            </a:r>
            <a:r>
              <a:rPr lang="en-AU" sz="2000" b="0" dirty="0">
                <a:effectLst/>
                <a:latin typeface="Calibri" panose="020F0502020204030204" pitchFamily="34" charset="0"/>
                <a:ea typeface="Calibri" panose="020F0502020204030204" pitchFamily="34" charset="0"/>
                <a:cs typeface="Times New Roman" panose="02020603050405020304" pitchFamily="18" charset="0"/>
              </a:rPr>
              <a:t> where harm has been </a:t>
            </a:r>
            <a:r>
              <a:rPr lang="en-AU" sz="2000" b="0" i="1" u="sng" dirty="0">
                <a:effectLst/>
                <a:latin typeface="Calibri" panose="020F0502020204030204" pitchFamily="34" charset="0"/>
                <a:ea typeface="Calibri" panose="020F0502020204030204" pitchFamily="34" charset="0"/>
                <a:cs typeface="Times New Roman" panose="02020603050405020304" pitchFamily="18" charset="0"/>
              </a:rPr>
              <a:t>established</a:t>
            </a:r>
            <a:r>
              <a:rPr lang="en-AU" sz="2000" b="0" dirty="0">
                <a:effectLst/>
                <a:latin typeface="Calibri" panose="020F0502020204030204" pitchFamily="34" charset="0"/>
                <a:ea typeface="Calibri" panose="020F0502020204030204" pitchFamily="34" charset="0"/>
                <a:cs typeface="Times New Roman" panose="02020603050405020304" pitchFamily="18" charset="0"/>
              </a:rPr>
              <a:t>, ‘the legislation contemplates some form of redress in the ordinary course’.</a:t>
            </a:r>
            <a:r>
              <a:rPr lang="en-AU" sz="2000" b="0" dirty="0"/>
              <a:t> </a:t>
            </a:r>
          </a:p>
          <a:p>
            <a:pPr marL="285750" indent="-285750">
              <a:spcAft>
                <a:spcPts val="1200"/>
              </a:spcAft>
              <a:buFont typeface="Arial" panose="020B0604020202020204" pitchFamily="34" charset="0"/>
              <a:buChar char="•"/>
            </a:pPr>
            <a:r>
              <a:rPr lang="en-AU" sz="2000" b="0" dirty="0"/>
              <a:t>A ‘but for’ analysis is not sufficient but may act as a guide.</a:t>
            </a:r>
          </a:p>
          <a:p>
            <a:pPr marL="285750" indent="-285750">
              <a:spcAft>
                <a:spcPts val="1200"/>
              </a:spcAft>
              <a:buFont typeface="Arial" panose="020B0604020202020204" pitchFamily="34" charset="0"/>
              <a:buChar char="•"/>
            </a:pPr>
            <a:r>
              <a:rPr lang="en-AU" sz="2000" b="0" dirty="0"/>
              <a:t>May involve disentangling harm caused by breach and other causes of harm to complainant.</a:t>
            </a:r>
          </a:p>
          <a:p>
            <a:pPr marL="285750" indent="-285750">
              <a:spcAft>
                <a:spcPts val="1200"/>
              </a:spcAft>
              <a:buFont typeface="Arial" panose="020B0604020202020204" pitchFamily="34" charset="0"/>
              <a:buChar char="•"/>
            </a:pPr>
            <a:r>
              <a:rPr lang="en-AU" sz="2000" b="0" dirty="0"/>
              <a:t>Actions that occur after a breach?</a:t>
            </a:r>
          </a:p>
          <a:p>
            <a:pPr marL="285750" indent="-285750">
              <a:spcAft>
                <a:spcPts val="1200"/>
              </a:spcAft>
              <a:buFont typeface="Arial" panose="020B0604020202020204" pitchFamily="34" charset="0"/>
              <a:buChar char="•"/>
            </a:pPr>
            <a:r>
              <a:rPr lang="en-AU" sz="2000" b="0" dirty="0"/>
              <a:t>Difficult for a complainant to establish future losses that are speculative in nature.</a:t>
            </a:r>
          </a:p>
          <a:p>
            <a:pPr marL="285750" indent="-285750">
              <a:spcAft>
                <a:spcPts val="1200"/>
              </a:spcAft>
              <a:buFont typeface="Arial" panose="020B0604020202020204" pitchFamily="34" charset="0"/>
              <a:buChar char="•"/>
            </a:pPr>
            <a:r>
              <a:rPr lang="en-AU" sz="2000" b="0" dirty="0"/>
              <a:t>Complainant’s own conduct may be relevant.</a:t>
            </a:r>
          </a:p>
          <a:p>
            <a:pPr marL="285750" indent="-285750">
              <a:buFont typeface="Arial" panose="020B0604020202020204" pitchFamily="34" charset="0"/>
              <a:buChar char="•"/>
            </a:pPr>
            <a:endParaRPr lang="en-AU" sz="2000" b="0" dirty="0"/>
          </a:p>
          <a:p>
            <a:pPr marL="285750" indent="-285750">
              <a:buFont typeface="Arial" panose="020B0604020202020204" pitchFamily="34" charset="0"/>
              <a:buChar char="•"/>
            </a:pPr>
            <a:endParaRPr lang="en-AU" sz="2000" b="0" dirty="0"/>
          </a:p>
        </p:txBody>
      </p:sp>
      <p:sp>
        <p:nvSpPr>
          <p:cNvPr id="4" name="Text Placeholder 3">
            <a:extLst>
              <a:ext uri="{FF2B5EF4-FFF2-40B4-BE49-F238E27FC236}">
                <a16:creationId xmlns:a16="http://schemas.microsoft.com/office/drawing/2014/main" id="{C257E0A1-1E75-4EAA-8516-6DFB4C4174C4}"/>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201270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D338-7DA8-4CDA-8BBE-D10A17DFBF2A}"/>
              </a:ext>
            </a:extLst>
          </p:cNvPr>
          <p:cNvSpPr>
            <a:spLocks noGrp="1"/>
          </p:cNvSpPr>
          <p:nvPr>
            <p:ph type="title"/>
          </p:nvPr>
        </p:nvSpPr>
        <p:spPr/>
        <p:txBody>
          <a:bodyPr/>
          <a:lstStyle/>
          <a:p>
            <a:r>
              <a:rPr lang="en-AU" dirty="0"/>
              <a:t>What we’ll cover</a:t>
            </a:r>
          </a:p>
        </p:txBody>
      </p:sp>
      <p:sp>
        <p:nvSpPr>
          <p:cNvPr id="3" name="Content Placeholder 2">
            <a:extLst>
              <a:ext uri="{FF2B5EF4-FFF2-40B4-BE49-F238E27FC236}">
                <a16:creationId xmlns:a16="http://schemas.microsoft.com/office/drawing/2014/main" id="{45CCFA93-E910-4476-97CD-3AD046EBB778}"/>
              </a:ext>
            </a:extLst>
          </p:cNvPr>
          <p:cNvSpPr>
            <a:spLocks noGrp="1"/>
          </p:cNvSpPr>
          <p:nvPr>
            <p:ph idx="1"/>
          </p:nvPr>
        </p:nvSpPr>
        <p:spPr/>
        <p:txBody>
          <a:bodyPr/>
          <a:lstStyle/>
          <a:p>
            <a:pPr marL="342900" indent="-342900">
              <a:buFont typeface="Arial" panose="020B0604020202020204" pitchFamily="34" charset="0"/>
              <a:buChar char="•"/>
            </a:pPr>
            <a:r>
              <a:rPr lang="en-AU" dirty="0"/>
              <a:t>What does the PDP Act say?</a:t>
            </a:r>
          </a:p>
          <a:p>
            <a:pPr marL="342900" indent="-342900">
              <a:spcAft>
                <a:spcPts val="1200"/>
              </a:spcAft>
              <a:buFont typeface="Arial" panose="020B0604020202020204" pitchFamily="34" charset="0"/>
              <a:buChar char="•"/>
            </a:pPr>
            <a:r>
              <a:rPr lang="en-AU" dirty="0"/>
              <a:t>Loss for which compensation can be awarded:</a:t>
            </a:r>
          </a:p>
          <a:p>
            <a:pPr marL="776288" lvl="2" indent="-457200">
              <a:buFont typeface="+mj-lt"/>
              <a:buAutoNum type="arabicPeriod"/>
            </a:pPr>
            <a:r>
              <a:rPr lang="en-AU" dirty="0"/>
              <a:t>Economic loss</a:t>
            </a:r>
          </a:p>
          <a:p>
            <a:pPr marL="776288" lvl="2" indent="-457200">
              <a:buFont typeface="+mj-lt"/>
              <a:buAutoNum type="arabicPeriod"/>
            </a:pPr>
            <a:r>
              <a:rPr lang="en-AU" dirty="0"/>
              <a:t>Non-economic loss</a:t>
            </a:r>
          </a:p>
          <a:p>
            <a:pPr marL="776288" lvl="2" indent="-457200">
              <a:spcAft>
                <a:spcPts val="1200"/>
              </a:spcAft>
              <a:buFont typeface="+mj-lt"/>
              <a:buAutoNum type="arabicPeriod"/>
            </a:pPr>
            <a:r>
              <a:rPr lang="en-AU" dirty="0"/>
              <a:t>Reimbursement for expenses reasonably incurred</a:t>
            </a:r>
          </a:p>
          <a:p>
            <a:pPr marL="0" lvl="2" indent="319088"/>
            <a:r>
              <a:rPr lang="en-AU" sz="2400" b="1" dirty="0"/>
              <a:t>Causation</a:t>
            </a:r>
          </a:p>
        </p:txBody>
      </p:sp>
      <p:sp>
        <p:nvSpPr>
          <p:cNvPr id="4" name="Text Placeholder 3">
            <a:extLst>
              <a:ext uri="{FF2B5EF4-FFF2-40B4-BE49-F238E27FC236}">
                <a16:creationId xmlns:a16="http://schemas.microsoft.com/office/drawing/2014/main" id="{390C4ED9-09DD-4175-9226-58D44CF1E8DA}"/>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199249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7782-D68F-954B-9C55-7FB1942B0AFA}"/>
              </a:ext>
            </a:extLst>
          </p:cNvPr>
          <p:cNvSpPr>
            <a:spLocks noGrp="1"/>
          </p:cNvSpPr>
          <p:nvPr>
            <p:ph type="title"/>
          </p:nvPr>
        </p:nvSpPr>
        <p:spPr>
          <a:xfrm>
            <a:off x="619200" y="948535"/>
            <a:ext cx="9592394" cy="555215"/>
          </a:xfrm>
        </p:spPr>
        <p:txBody>
          <a:bodyPr/>
          <a:lstStyle/>
          <a:p>
            <a:r>
              <a:rPr lang="en-US" dirty="0"/>
              <a:t>Compensation claims in privacy complaints</a:t>
            </a:r>
          </a:p>
        </p:txBody>
      </p:sp>
      <p:sp>
        <p:nvSpPr>
          <p:cNvPr id="3" name="Content Placeholder 2">
            <a:extLst>
              <a:ext uri="{FF2B5EF4-FFF2-40B4-BE49-F238E27FC236}">
                <a16:creationId xmlns:a16="http://schemas.microsoft.com/office/drawing/2014/main" id="{2D6014A1-9085-A74E-B23A-62392E269471}"/>
              </a:ext>
            </a:extLst>
          </p:cNvPr>
          <p:cNvSpPr>
            <a:spLocks noGrp="1"/>
          </p:cNvSpPr>
          <p:nvPr>
            <p:ph idx="1"/>
          </p:nvPr>
        </p:nvSpPr>
        <p:spPr>
          <a:xfrm>
            <a:off x="527760" y="1503750"/>
            <a:ext cx="10526320" cy="4272362"/>
          </a:xfrm>
        </p:spPr>
        <p:txBody>
          <a:bodyPr/>
          <a:lstStyle/>
          <a:p>
            <a:pPr marL="661988" lvl="2" indent="-342900">
              <a:buFontTx/>
              <a:buChar char="-"/>
            </a:pPr>
            <a:endParaRPr lang="en-AU" sz="1000" dirty="0"/>
          </a:p>
          <a:p>
            <a:pPr marL="342900" indent="-342900">
              <a:spcAft>
                <a:spcPts val="1200"/>
              </a:spcAft>
              <a:buFont typeface="Arial" panose="020B0604020202020204" pitchFamily="34" charset="0"/>
              <a:buChar char="•"/>
            </a:pPr>
            <a:r>
              <a:rPr lang="en-US" b="0" dirty="0"/>
              <a:t>Compensation </a:t>
            </a:r>
            <a:r>
              <a:rPr lang="en-US" b="0" dirty="0">
                <a:solidFill>
                  <a:srgbClr val="55565A"/>
                </a:solidFill>
              </a:rPr>
              <a:t>is not </a:t>
            </a:r>
            <a:r>
              <a:rPr lang="en-US" b="0" dirty="0"/>
              <a:t>the only way a complaint can be resolved.</a:t>
            </a:r>
          </a:p>
          <a:p>
            <a:pPr marL="342900" indent="-342900">
              <a:spcAft>
                <a:spcPts val="1200"/>
              </a:spcAft>
              <a:buFont typeface="Arial" panose="020B0604020202020204" pitchFamily="34" charset="0"/>
              <a:buChar char="•"/>
            </a:pPr>
            <a:r>
              <a:rPr lang="en-US" b="0" dirty="0"/>
              <a:t>However, assessing harm and levels of compensation is often an issue in privacy complaints – particularly where a breach has been established.</a:t>
            </a:r>
          </a:p>
          <a:p>
            <a:pPr marL="342900" indent="-342900">
              <a:spcAft>
                <a:spcPts val="1200"/>
              </a:spcAft>
              <a:buFont typeface="Arial" panose="020B0604020202020204" pitchFamily="34" charset="0"/>
              <a:buChar char="•"/>
            </a:pPr>
            <a:r>
              <a:rPr lang="en-US" dirty="0"/>
              <a:t>Issues:</a:t>
            </a:r>
          </a:p>
          <a:p>
            <a:pPr marL="661988" lvl="2" indent="-342900">
              <a:spcAft>
                <a:spcPts val="600"/>
              </a:spcAft>
              <a:buFont typeface="Arial" panose="020B0604020202020204" pitchFamily="34" charset="0"/>
              <a:buChar char="•"/>
            </a:pPr>
            <a:r>
              <a:rPr lang="en-US" dirty="0"/>
              <a:t>Parties unsure about what a breach is ‘worth’ – how to assess harm in monetary terms.</a:t>
            </a:r>
          </a:p>
          <a:p>
            <a:pPr marL="661988" lvl="2" indent="-342900">
              <a:spcAft>
                <a:spcPts val="600"/>
              </a:spcAft>
              <a:buFont typeface="Arial" panose="020B0604020202020204" pitchFamily="34" charset="0"/>
              <a:buChar char="•"/>
            </a:pPr>
            <a:r>
              <a:rPr lang="en-US" dirty="0"/>
              <a:t>Lack of VCAT caselaw where compensation has been considered – </a:t>
            </a:r>
            <a:r>
              <a:rPr lang="en-US" i="1" dirty="0"/>
              <a:t>Zeqaj v Victoria Police</a:t>
            </a:r>
            <a:endParaRPr lang="en-US" dirty="0"/>
          </a:p>
          <a:p>
            <a:pPr marL="661988" lvl="2" indent="-342900">
              <a:spcAft>
                <a:spcPts val="600"/>
              </a:spcAft>
              <a:buFont typeface="Arial" panose="020B0604020202020204" pitchFamily="34" charset="0"/>
              <a:buChar char="•"/>
            </a:pPr>
            <a:r>
              <a:rPr lang="en-US" dirty="0" err="1"/>
              <a:t>Organisations</a:t>
            </a:r>
            <a:r>
              <a:rPr lang="en-US" dirty="0"/>
              <a:t> can be reluctant to entertain compensation claims.</a:t>
            </a:r>
          </a:p>
          <a:p>
            <a:pPr marL="661988" lvl="2" indent="-342900">
              <a:spcAft>
                <a:spcPts val="600"/>
              </a:spcAft>
              <a:buFont typeface="Arial" panose="020B0604020202020204" pitchFamily="34" charset="0"/>
              <a:buChar char="•"/>
            </a:pPr>
            <a:r>
              <a:rPr lang="en-US" dirty="0"/>
              <a:t>Complainants can ask for compensation that is disproportionate or not linked to breach.</a:t>
            </a:r>
          </a:p>
          <a:p>
            <a:pPr marL="661988" lvl="2" indent="-342900">
              <a:spcAft>
                <a:spcPts val="600"/>
              </a:spcAft>
              <a:buFont typeface="Arial" panose="020B0604020202020204" pitchFamily="34" charset="0"/>
              <a:buChar char="•"/>
            </a:pPr>
            <a:endParaRPr lang="en-US" dirty="0"/>
          </a:p>
          <a:p>
            <a:pPr marL="661988" lvl="2" indent="-342900">
              <a:spcAft>
                <a:spcPts val="2400"/>
              </a:spcAft>
              <a:buFont typeface="Arial" panose="020B0604020202020204" pitchFamily="34" charset="0"/>
              <a:buChar char="•"/>
            </a:pPr>
            <a:endParaRPr lang="en-US" dirty="0"/>
          </a:p>
          <a:p>
            <a:pPr>
              <a:spcAft>
                <a:spcPts val="1200"/>
              </a:spcAft>
            </a:pPr>
            <a:endParaRPr lang="en-US" i="1" dirty="0">
              <a:solidFill>
                <a:schemeClr val="accent1">
                  <a:lumMod val="60000"/>
                  <a:lumOff val="40000"/>
                </a:schemeClr>
              </a:solidFill>
            </a:endParaRPr>
          </a:p>
          <a:p>
            <a:endParaRPr lang="en-US" i="1" dirty="0">
              <a:solidFill>
                <a:schemeClr val="accent1">
                  <a:lumMod val="60000"/>
                  <a:lumOff val="40000"/>
                </a:schemeClr>
              </a:solidFill>
            </a:endParaRPr>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DE958059-5F42-614D-925D-89E81FC39235}"/>
              </a:ext>
            </a:extLst>
          </p:cNvPr>
          <p:cNvSpPr>
            <a:spLocks noGrp="1"/>
          </p:cNvSpPr>
          <p:nvPr>
            <p:ph type="body" sz="quarter" idx="10"/>
          </p:nvPr>
        </p:nvSpPr>
        <p:spPr/>
        <p:txBody>
          <a:bodyPr/>
          <a:lstStyle/>
          <a:p>
            <a:pPr algn="r"/>
            <a:fld id="{0645207E-D315-3F4A-9D1A-9E3E66BE9BD2}" type="slidenum">
              <a:rPr lang="en-US" smtClean="0"/>
              <a:t>3</a:t>
            </a:fld>
            <a:endParaRPr lang="en-US" dirty="0"/>
          </a:p>
        </p:txBody>
      </p:sp>
    </p:spTree>
    <p:extLst>
      <p:ext uri="{BB962C8B-B14F-4D97-AF65-F5344CB8AC3E}">
        <p14:creationId xmlns:p14="http://schemas.microsoft.com/office/powerpoint/2010/main" val="50142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7782-D68F-954B-9C55-7FB1942B0AFA}"/>
              </a:ext>
            </a:extLst>
          </p:cNvPr>
          <p:cNvSpPr>
            <a:spLocks noGrp="1"/>
          </p:cNvSpPr>
          <p:nvPr>
            <p:ph type="title"/>
          </p:nvPr>
        </p:nvSpPr>
        <p:spPr>
          <a:xfrm>
            <a:off x="619200" y="948535"/>
            <a:ext cx="9592394" cy="555215"/>
          </a:xfrm>
        </p:spPr>
        <p:txBody>
          <a:bodyPr/>
          <a:lstStyle/>
          <a:p>
            <a:r>
              <a:rPr lang="en-US" dirty="0"/>
              <a:t>The PDP Act and powers of VCAT</a:t>
            </a:r>
          </a:p>
        </p:txBody>
      </p:sp>
      <p:sp>
        <p:nvSpPr>
          <p:cNvPr id="3" name="Content Placeholder 2">
            <a:extLst>
              <a:ext uri="{FF2B5EF4-FFF2-40B4-BE49-F238E27FC236}">
                <a16:creationId xmlns:a16="http://schemas.microsoft.com/office/drawing/2014/main" id="{2D6014A1-9085-A74E-B23A-62392E269471}"/>
              </a:ext>
            </a:extLst>
          </p:cNvPr>
          <p:cNvSpPr>
            <a:spLocks noGrp="1"/>
          </p:cNvSpPr>
          <p:nvPr>
            <p:ph idx="1"/>
          </p:nvPr>
        </p:nvSpPr>
        <p:spPr>
          <a:xfrm>
            <a:off x="527760" y="1503750"/>
            <a:ext cx="10526320" cy="4272362"/>
          </a:xfrm>
        </p:spPr>
        <p:txBody>
          <a:bodyPr/>
          <a:lstStyle/>
          <a:p>
            <a:pPr marL="661988" lvl="2" indent="-342900">
              <a:buFontTx/>
              <a:buChar char="-"/>
            </a:pPr>
            <a:endParaRPr lang="en-AU" sz="1000" dirty="0"/>
          </a:p>
          <a:p>
            <a:pPr marL="342900" indent="-342900">
              <a:spcAft>
                <a:spcPts val="2400"/>
              </a:spcAft>
              <a:buFont typeface="Arial" panose="020B0604020202020204" pitchFamily="34" charset="0"/>
              <a:buChar char="•"/>
            </a:pPr>
            <a:r>
              <a:rPr lang="en-US" b="0" dirty="0"/>
              <a:t>Purpose of PDP Act is ‘to provide remedies for interferences with the information privacy of an individual’.</a:t>
            </a:r>
          </a:p>
          <a:p>
            <a:pPr marL="342900" indent="-342900">
              <a:spcAft>
                <a:spcPts val="2400"/>
              </a:spcAft>
              <a:buFont typeface="Arial" panose="020B0604020202020204" pitchFamily="34" charset="0"/>
              <a:buChar char="•"/>
            </a:pPr>
            <a:r>
              <a:rPr lang="en-US" b="0" dirty="0"/>
              <a:t>If VCAT Finds there has been an interference with privacy, it can order that: </a:t>
            </a:r>
          </a:p>
          <a:p>
            <a:pPr marL="447675" indent="-447675">
              <a:spcAft>
                <a:spcPts val="2400"/>
              </a:spcAft>
            </a:pPr>
            <a:r>
              <a:rPr lang="en-US" i="1" dirty="0">
                <a:solidFill>
                  <a:schemeClr val="accent1">
                    <a:lumMod val="60000"/>
                    <a:lumOff val="40000"/>
                  </a:schemeClr>
                </a:solidFill>
              </a:rPr>
              <a:t>	</a:t>
            </a:r>
            <a:r>
              <a:rPr lang="en-US" b="0" i="1" dirty="0">
                <a:solidFill>
                  <a:srgbClr val="7030A0"/>
                </a:solidFill>
              </a:rPr>
              <a:t>the complainant is entitled to a specified amount, not exceeding $100 000, by way of compensation for any loss or damage suffered by the complainant, including injury to the complainant's feelings or humiliation suffered by the complainant, by reason of the act or practice the subject of the complaint.</a:t>
            </a:r>
            <a:endParaRPr lang="en-US" b="0" dirty="0">
              <a:solidFill>
                <a:srgbClr val="7030A0"/>
              </a:solidFill>
            </a:endParaRPr>
          </a:p>
          <a:p>
            <a:pPr marL="342900" indent="-342900">
              <a:spcAft>
                <a:spcPts val="1200"/>
              </a:spcAft>
              <a:buFont typeface="Arial" panose="020B0604020202020204" pitchFamily="34" charset="0"/>
              <a:buChar char="•"/>
            </a:pPr>
            <a:endParaRPr lang="en-US" i="1" dirty="0">
              <a:solidFill>
                <a:schemeClr val="accent1">
                  <a:lumMod val="60000"/>
                  <a:lumOff val="40000"/>
                </a:schemeClr>
              </a:solidFill>
            </a:endParaRPr>
          </a:p>
          <a:p>
            <a:endParaRPr lang="en-US" i="1" dirty="0">
              <a:solidFill>
                <a:schemeClr val="accent1">
                  <a:lumMod val="60000"/>
                  <a:lumOff val="40000"/>
                </a:schemeClr>
              </a:solidFill>
            </a:endParaRPr>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DE958059-5F42-614D-925D-89E81FC39235}"/>
              </a:ext>
            </a:extLst>
          </p:cNvPr>
          <p:cNvSpPr>
            <a:spLocks noGrp="1"/>
          </p:cNvSpPr>
          <p:nvPr>
            <p:ph type="body" sz="quarter" idx="10"/>
          </p:nvPr>
        </p:nvSpPr>
        <p:spPr/>
        <p:txBody>
          <a:bodyPr/>
          <a:lstStyle/>
          <a:p>
            <a:pPr algn="r"/>
            <a:fld id="{0645207E-D315-3F4A-9D1A-9E3E66BE9BD2}" type="slidenum">
              <a:rPr lang="en-US" smtClean="0"/>
              <a:t>4</a:t>
            </a:fld>
            <a:endParaRPr lang="en-US" dirty="0"/>
          </a:p>
        </p:txBody>
      </p:sp>
    </p:spTree>
    <p:extLst>
      <p:ext uri="{BB962C8B-B14F-4D97-AF65-F5344CB8AC3E}">
        <p14:creationId xmlns:p14="http://schemas.microsoft.com/office/powerpoint/2010/main" val="66465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7782-D68F-954B-9C55-7FB1942B0AFA}"/>
              </a:ext>
            </a:extLst>
          </p:cNvPr>
          <p:cNvSpPr>
            <a:spLocks noGrp="1"/>
          </p:cNvSpPr>
          <p:nvPr>
            <p:ph type="title"/>
          </p:nvPr>
        </p:nvSpPr>
        <p:spPr>
          <a:xfrm>
            <a:off x="619200" y="948535"/>
            <a:ext cx="9592394" cy="555215"/>
          </a:xfrm>
        </p:spPr>
        <p:txBody>
          <a:bodyPr/>
          <a:lstStyle/>
          <a:p>
            <a:r>
              <a:rPr lang="en-US" dirty="0"/>
              <a:t>Compensation for economic loss</a:t>
            </a:r>
          </a:p>
        </p:txBody>
      </p:sp>
      <p:sp>
        <p:nvSpPr>
          <p:cNvPr id="3" name="Content Placeholder 2">
            <a:extLst>
              <a:ext uri="{FF2B5EF4-FFF2-40B4-BE49-F238E27FC236}">
                <a16:creationId xmlns:a16="http://schemas.microsoft.com/office/drawing/2014/main" id="{2D6014A1-9085-A74E-B23A-62392E269471}"/>
              </a:ext>
            </a:extLst>
          </p:cNvPr>
          <p:cNvSpPr>
            <a:spLocks noGrp="1"/>
          </p:cNvSpPr>
          <p:nvPr>
            <p:ph idx="1"/>
          </p:nvPr>
        </p:nvSpPr>
        <p:spPr>
          <a:xfrm>
            <a:off x="527760" y="1503750"/>
            <a:ext cx="10526320" cy="4272362"/>
          </a:xfrm>
        </p:spPr>
        <p:txBody>
          <a:bodyPr/>
          <a:lstStyle/>
          <a:p>
            <a:pPr marL="342900" indent="-342900">
              <a:spcAft>
                <a:spcPts val="1200"/>
              </a:spcAft>
              <a:buFont typeface="Arial" panose="020B0604020202020204" pitchFamily="34" charset="0"/>
              <a:buChar char="•"/>
            </a:pPr>
            <a:r>
              <a:rPr lang="en-US" b="0" dirty="0"/>
              <a:t>Loss of a financial nature caused by the breach.</a:t>
            </a:r>
          </a:p>
          <a:p>
            <a:pPr marL="342900" indent="-342900">
              <a:spcAft>
                <a:spcPts val="1200"/>
              </a:spcAft>
              <a:buFont typeface="Arial" panose="020B0604020202020204" pitchFamily="34" charset="0"/>
              <a:buChar char="•"/>
            </a:pPr>
            <a:r>
              <a:rPr lang="en-US" b="0" dirty="0"/>
              <a:t>Seeks to restore an individual to ‘the same position as he would have been in if he had not sustained the wrong for which he is now receiving compensation’.</a:t>
            </a:r>
          </a:p>
          <a:p>
            <a:pPr marL="342900" indent="-342900">
              <a:spcAft>
                <a:spcPts val="1200"/>
              </a:spcAft>
              <a:buFont typeface="Arial" panose="020B0604020202020204" pitchFamily="34" charset="0"/>
              <a:buChar char="•"/>
            </a:pPr>
            <a:r>
              <a:rPr lang="en-US" b="0" dirty="0"/>
              <a:t>Examples:</a:t>
            </a:r>
          </a:p>
          <a:p>
            <a:pPr marL="661988" lvl="2" indent="-342900">
              <a:spcAft>
                <a:spcPts val="1200"/>
              </a:spcAft>
              <a:buFont typeface="Arial" panose="020B0604020202020204" pitchFamily="34" charset="0"/>
              <a:buChar char="•"/>
            </a:pPr>
            <a:r>
              <a:rPr lang="en-US" dirty="0"/>
              <a:t>Medical or counselling expenses </a:t>
            </a:r>
            <a:r>
              <a:rPr lang="en-US" sz="1600" dirty="0"/>
              <a:t>(</a:t>
            </a:r>
            <a:r>
              <a:rPr lang="en-AU" sz="1400" i="1" dirty="0">
                <a:effectLst/>
                <a:latin typeface="Calibri" panose="020F0502020204030204" pitchFamily="34" charset="0"/>
                <a:ea typeface="Calibri" panose="020F0502020204030204" pitchFamily="34" charset="0"/>
              </a:rPr>
              <a:t>CH v Queensland Police Service</a:t>
            </a:r>
            <a:r>
              <a:rPr lang="en-AU" sz="1400" dirty="0">
                <a:effectLst/>
                <a:latin typeface="Calibri" panose="020F0502020204030204" pitchFamily="34" charset="0"/>
                <a:ea typeface="Calibri" panose="020F0502020204030204" pitchFamily="34" charset="0"/>
              </a:rPr>
              <a:t> [2019] QCAT 297)</a:t>
            </a:r>
            <a:endParaRPr lang="en-US" sz="1600" dirty="0"/>
          </a:p>
          <a:p>
            <a:pPr marL="661988" lvl="2" indent="-342900">
              <a:spcAft>
                <a:spcPts val="1200"/>
              </a:spcAft>
              <a:buFont typeface="Arial" panose="020B0604020202020204" pitchFamily="34" charset="0"/>
              <a:buChar char="•"/>
            </a:pPr>
            <a:r>
              <a:rPr lang="en-US" dirty="0"/>
              <a:t>Lost income due to job loss </a:t>
            </a:r>
            <a:r>
              <a:rPr lang="en-US" sz="1600" dirty="0"/>
              <a:t>(</a:t>
            </a:r>
            <a:r>
              <a:rPr lang="en-AU" sz="1400" i="1" dirty="0">
                <a:effectLst/>
                <a:latin typeface="Calibri" panose="020F0502020204030204" pitchFamily="34" charset="0"/>
                <a:ea typeface="Calibri" panose="020F0502020204030204" pitchFamily="34" charset="0"/>
              </a:rPr>
              <a:t>Hammond v Credit Union </a:t>
            </a:r>
            <a:r>
              <a:rPr lang="en-AU" sz="1400" i="1" dirty="0" err="1">
                <a:effectLst/>
                <a:latin typeface="Calibri" panose="020F0502020204030204" pitchFamily="34" charset="0"/>
                <a:ea typeface="Calibri" panose="020F0502020204030204" pitchFamily="34" charset="0"/>
              </a:rPr>
              <a:t>Baywide</a:t>
            </a:r>
            <a:r>
              <a:rPr lang="en-AU" sz="1400" dirty="0">
                <a:effectLst/>
                <a:latin typeface="Calibri" panose="020F0502020204030204" pitchFamily="34" charset="0"/>
                <a:ea typeface="Calibri" panose="020F0502020204030204" pitchFamily="34" charset="0"/>
              </a:rPr>
              <a:t> [2015] NZHRRT 6)</a:t>
            </a:r>
            <a:endParaRPr lang="en-US" sz="1600" dirty="0"/>
          </a:p>
          <a:p>
            <a:pPr marL="661988" lvl="2" indent="-342900">
              <a:spcAft>
                <a:spcPts val="1200"/>
              </a:spcAft>
              <a:buFont typeface="Arial" panose="020B0604020202020204" pitchFamily="34" charset="0"/>
              <a:buChar char="•"/>
            </a:pPr>
            <a:r>
              <a:rPr lang="en-US" dirty="0"/>
              <a:t>Subscription to identity monitoring services.</a:t>
            </a:r>
          </a:p>
          <a:p>
            <a:pPr lvl="2" indent="0">
              <a:spcAft>
                <a:spcPts val="600"/>
              </a:spcAft>
              <a:buNone/>
            </a:pPr>
            <a:endParaRPr lang="en-US" dirty="0"/>
          </a:p>
          <a:p>
            <a:pPr marL="661988" lvl="2" indent="-342900">
              <a:spcAft>
                <a:spcPts val="2400"/>
              </a:spcAft>
              <a:buFont typeface="Arial" panose="020B0604020202020204" pitchFamily="34" charset="0"/>
              <a:buChar char="•"/>
            </a:pPr>
            <a:endParaRPr lang="en-US" dirty="0"/>
          </a:p>
          <a:p>
            <a:pPr>
              <a:spcAft>
                <a:spcPts val="1200"/>
              </a:spcAft>
            </a:pPr>
            <a:endParaRPr lang="en-US" i="1" dirty="0">
              <a:solidFill>
                <a:schemeClr val="accent1">
                  <a:lumMod val="60000"/>
                  <a:lumOff val="40000"/>
                </a:schemeClr>
              </a:solidFill>
            </a:endParaRPr>
          </a:p>
          <a:p>
            <a:endParaRPr lang="en-US" i="1" dirty="0">
              <a:solidFill>
                <a:schemeClr val="accent1">
                  <a:lumMod val="60000"/>
                  <a:lumOff val="40000"/>
                </a:schemeClr>
              </a:solidFill>
            </a:endParaRPr>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DE958059-5F42-614D-925D-89E81FC39235}"/>
              </a:ext>
            </a:extLst>
          </p:cNvPr>
          <p:cNvSpPr>
            <a:spLocks noGrp="1"/>
          </p:cNvSpPr>
          <p:nvPr>
            <p:ph type="body" sz="quarter" idx="10"/>
          </p:nvPr>
        </p:nvSpPr>
        <p:spPr/>
        <p:txBody>
          <a:bodyPr/>
          <a:lstStyle/>
          <a:p>
            <a:pPr algn="r"/>
            <a:fld id="{0645207E-D315-3F4A-9D1A-9E3E66BE9BD2}" type="slidenum">
              <a:rPr lang="en-US" smtClean="0"/>
              <a:t>5</a:t>
            </a:fld>
            <a:endParaRPr lang="en-US" dirty="0"/>
          </a:p>
        </p:txBody>
      </p:sp>
    </p:spTree>
    <p:extLst>
      <p:ext uri="{BB962C8B-B14F-4D97-AF65-F5344CB8AC3E}">
        <p14:creationId xmlns:p14="http://schemas.microsoft.com/office/powerpoint/2010/main" val="369128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402A-1EEE-48C5-A2EE-B0EFD70606EB}"/>
              </a:ext>
            </a:extLst>
          </p:cNvPr>
          <p:cNvSpPr>
            <a:spLocks noGrp="1"/>
          </p:cNvSpPr>
          <p:nvPr>
            <p:ph type="title"/>
          </p:nvPr>
        </p:nvSpPr>
        <p:spPr/>
        <p:txBody>
          <a:bodyPr/>
          <a:lstStyle/>
          <a:p>
            <a:r>
              <a:rPr lang="en-AU" dirty="0"/>
              <a:t>Compensation for non-economic loss/emotional harm</a:t>
            </a:r>
          </a:p>
        </p:txBody>
      </p:sp>
      <p:sp>
        <p:nvSpPr>
          <p:cNvPr id="3" name="Content Placeholder 2">
            <a:extLst>
              <a:ext uri="{FF2B5EF4-FFF2-40B4-BE49-F238E27FC236}">
                <a16:creationId xmlns:a16="http://schemas.microsoft.com/office/drawing/2014/main" id="{3BA2E8AC-A0DA-4733-99BF-E371A583F366}"/>
              </a:ext>
            </a:extLst>
          </p:cNvPr>
          <p:cNvSpPr>
            <a:spLocks noGrp="1"/>
          </p:cNvSpPr>
          <p:nvPr>
            <p:ph idx="1"/>
          </p:nvPr>
        </p:nvSpPr>
        <p:spPr>
          <a:xfrm>
            <a:off x="619200" y="1844824"/>
            <a:ext cx="10964259" cy="3779228"/>
          </a:xfrm>
        </p:spPr>
        <p:txBody>
          <a:bodyPr/>
          <a:lstStyle/>
          <a:p>
            <a:pPr marL="342900" indent="-342900">
              <a:spcAft>
                <a:spcPts val="1200"/>
              </a:spcAft>
              <a:buFont typeface="Arial" panose="020B0604020202020204" pitchFamily="34" charset="0"/>
              <a:buChar char="•"/>
            </a:pPr>
            <a:r>
              <a:rPr lang="en-AU" sz="2000" b="0" dirty="0"/>
              <a:t>Most commonly claimed and most difficult to grapple with.</a:t>
            </a:r>
          </a:p>
          <a:p>
            <a:pPr marL="342900" indent="-342900">
              <a:spcAft>
                <a:spcPts val="1200"/>
              </a:spcAft>
              <a:buFont typeface="Arial" panose="020B0604020202020204" pitchFamily="34" charset="0"/>
              <a:buChar char="•"/>
            </a:pPr>
            <a:r>
              <a:rPr lang="en-AU" sz="2000" b="0" dirty="0"/>
              <a:t>The PDP Act makes provision for this and appropriately so:</a:t>
            </a:r>
          </a:p>
          <a:p>
            <a:pPr marL="457200" marR="420370">
              <a:lnSpc>
                <a:spcPct val="107000"/>
              </a:lnSpc>
              <a:spcAft>
                <a:spcPts val="600"/>
              </a:spcAft>
            </a:pPr>
            <a:r>
              <a:rPr lang="en-AU" sz="2000" b="0"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 feelings of human beings are not intangible things. They are real and felt, but often not identified until the person stands back and looks inwards. They can encompass pleasant feelings (such as contentment, happiness, peacefulness and tranquillity) or be unpleasant (such as fear, anger and anxiety). However a feeling can be described, it is clear that some feelings such as fear, grief, sense of loss, anxiety, anger, despair, alarm and so on can be categorised as injured feelings. They are feelings of a negative kind arising out of some outward event. To that extent they are injured feelings.</a:t>
            </a:r>
          </a:p>
          <a:p>
            <a:pPr marL="457200" marR="420370">
              <a:lnSpc>
                <a:spcPct val="107000"/>
              </a:lnSpc>
              <a:spcAft>
                <a:spcPts val="1200"/>
              </a:spcAft>
            </a:pPr>
            <a:r>
              <a:rPr lang="en-AU" sz="1400" b="0" i="1" dirty="0">
                <a:effectLst/>
                <a:latin typeface="+mj-lt"/>
                <a:ea typeface="Calibri" panose="020F0502020204030204" pitchFamily="34" charset="0"/>
              </a:rPr>
              <a:t>Director of Proceedings v O’Neil</a:t>
            </a:r>
            <a:r>
              <a:rPr lang="en-AU" sz="1400" b="0" dirty="0">
                <a:effectLst/>
                <a:latin typeface="+mj-lt"/>
                <a:ea typeface="Calibri" panose="020F0502020204030204" pitchFamily="34" charset="0"/>
              </a:rPr>
              <a:t> [2001] NZAR 59 at [29] as cited in the privacy matter of </a:t>
            </a:r>
            <a:r>
              <a:rPr lang="en-AU" sz="1400" b="0" i="1" dirty="0">
                <a:effectLst/>
                <a:latin typeface="+mj-lt"/>
                <a:ea typeface="Calibri" panose="020F0502020204030204" pitchFamily="34" charset="0"/>
              </a:rPr>
              <a:t>Hammond </a:t>
            </a:r>
            <a:r>
              <a:rPr lang="en-AU" sz="1400" b="0" dirty="0">
                <a:effectLst/>
                <a:latin typeface="+mj-lt"/>
                <a:ea typeface="Calibri" panose="020F0502020204030204" pitchFamily="34" charset="0"/>
              </a:rPr>
              <a:t>at [153].</a:t>
            </a:r>
          </a:p>
        </p:txBody>
      </p:sp>
      <p:sp>
        <p:nvSpPr>
          <p:cNvPr id="4" name="Text Placeholder 3">
            <a:extLst>
              <a:ext uri="{FF2B5EF4-FFF2-40B4-BE49-F238E27FC236}">
                <a16:creationId xmlns:a16="http://schemas.microsoft.com/office/drawing/2014/main" id="{348FAE7F-EBC8-426B-ABEC-4D666A487BBA}"/>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317651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353A-5CAF-4634-AFB2-221C6AD5DB9C}"/>
              </a:ext>
            </a:extLst>
          </p:cNvPr>
          <p:cNvSpPr>
            <a:spLocks noGrp="1"/>
          </p:cNvSpPr>
          <p:nvPr>
            <p:ph type="title"/>
          </p:nvPr>
        </p:nvSpPr>
        <p:spPr/>
        <p:txBody>
          <a:bodyPr/>
          <a:lstStyle/>
          <a:p>
            <a:r>
              <a:rPr lang="en-AU" dirty="0"/>
              <a:t>Assessing harm for non-economic loss</a:t>
            </a:r>
          </a:p>
        </p:txBody>
      </p:sp>
      <p:sp>
        <p:nvSpPr>
          <p:cNvPr id="3" name="Content Placeholder 2">
            <a:extLst>
              <a:ext uri="{FF2B5EF4-FFF2-40B4-BE49-F238E27FC236}">
                <a16:creationId xmlns:a16="http://schemas.microsoft.com/office/drawing/2014/main" id="{E634E489-0AA6-435B-98FD-17702F538B9D}"/>
              </a:ext>
            </a:extLst>
          </p:cNvPr>
          <p:cNvSpPr>
            <a:spLocks noGrp="1"/>
          </p:cNvSpPr>
          <p:nvPr>
            <p:ph idx="1"/>
          </p:nvPr>
        </p:nvSpPr>
        <p:spPr/>
        <p:txBody>
          <a:bodyPr/>
          <a:lstStyle/>
          <a:p>
            <a:pPr marL="342900" indent="-342900">
              <a:spcAft>
                <a:spcPts val="1200"/>
              </a:spcAft>
              <a:buFont typeface="Arial" panose="020B0604020202020204" pitchFamily="34" charset="0"/>
              <a:buChar char="•"/>
            </a:pPr>
            <a:r>
              <a:rPr lang="en-AU" b="0" dirty="0"/>
              <a:t>Assess non-economic loss by looking at complainant’s reaction, not perceived reaction of majority of community or reasonable person.</a:t>
            </a:r>
          </a:p>
          <a:p>
            <a:pPr marL="342900" indent="-342900">
              <a:spcAft>
                <a:spcPts val="1200"/>
              </a:spcAft>
              <a:buFont typeface="Arial" panose="020B0604020202020204" pitchFamily="34" charset="0"/>
              <a:buChar char="•"/>
            </a:pPr>
            <a:r>
              <a:rPr lang="en-AU" b="0" dirty="0"/>
              <a:t>Look at effect of conduct rather than the conduct itself.</a:t>
            </a:r>
          </a:p>
          <a:p>
            <a:pPr marL="342900" indent="-342900">
              <a:spcAft>
                <a:spcPts val="1200"/>
              </a:spcAft>
              <a:buFont typeface="Arial" panose="020B0604020202020204" pitchFamily="34" charset="0"/>
              <a:buChar char="•"/>
            </a:pPr>
            <a:r>
              <a:rPr lang="en-AU" b="0" dirty="0"/>
              <a:t>Does not always have to result in medical condition or treatment. </a:t>
            </a:r>
            <a:r>
              <a:rPr lang="en-AU" sz="1600" b="0" dirty="0"/>
              <a:t>(Zeqaj; </a:t>
            </a:r>
            <a:r>
              <a:rPr lang="en-US" sz="1600" b="0" dirty="0"/>
              <a:t>AA v State of Queensland (Office of Industrial Relations)[2021]; Hammond)</a:t>
            </a:r>
          </a:p>
          <a:p>
            <a:pPr marL="342900" indent="-342900">
              <a:spcAft>
                <a:spcPts val="1200"/>
              </a:spcAft>
              <a:buFont typeface="Arial" panose="020B0604020202020204" pitchFamily="34" charset="0"/>
              <a:buChar char="•"/>
            </a:pPr>
            <a:r>
              <a:rPr lang="en-AU" b="0" dirty="0"/>
              <a:t>But, where a large amount of compensation sought, there is a higher expectation of medical evidence to demonstrate harm.</a:t>
            </a:r>
          </a:p>
        </p:txBody>
      </p:sp>
      <p:sp>
        <p:nvSpPr>
          <p:cNvPr id="4" name="Text Placeholder 3">
            <a:extLst>
              <a:ext uri="{FF2B5EF4-FFF2-40B4-BE49-F238E27FC236}">
                <a16:creationId xmlns:a16="http://schemas.microsoft.com/office/drawing/2014/main" id="{AC66FC68-18B3-4844-BB94-48931F64F0C2}"/>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13773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C809-8386-4E13-9311-54FF62E42D47}"/>
              </a:ext>
            </a:extLst>
          </p:cNvPr>
          <p:cNvSpPr>
            <a:spLocks noGrp="1"/>
          </p:cNvSpPr>
          <p:nvPr>
            <p:ph type="title"/>
          </p:nvPr>
        </p:nvSpPr>
        <p:spPr>
          <a:xfrm>
            <a:off x="613870" y="813024"/>
            <a:ext cx="10964259" cy="555215"/>
          </a:xfrm>
        </p:spPr>
        <p:txBody>
          <a:bodyPr/>
          <a:lstStyle/>
          <a:p>
            <a:pPr algn="ctr"/>
            <a:r>
              <a:rPr lang="en-AU" dirty="0"/>
              <a:t>Levels of compensation for non-economic loss</a:t>
            </a:r>
          </a:p>
        </p:txBody>
      </p:sp>
      <p:graphicFrame>
        <p:nvGraphicFramePr>
          <p:cNvPr id="5" name="Content Placeholder 4">
            <a:extLst>
              <a:ext uri="{FF2B5EF4-FFF2-40B4-BE49-F238E27FC236}">
                <a16:creationId xmlns:a16="http://schemas.microsoft.com/office/drawing/2014/main" id="{8ED142C9-06DF-47EC-BE32-0C50CB1D303A}"/>
              </a:ext>
            </a:extLst>
          </p:cNvPr>
          <p:cNvGraphicFramePr>
            <a:graphicFrameLocks noGrp="1"/>
          </p:cNvGraphicFramePr>
          <p:nvPr>
            <p:ph idx="1"/>
            <p:extLst>
              <p:ext uri="{D42A27DB-BD31-4B8C-83A1-F6EECF244321}">
                <p14:modId xmlns:p14="http://schemas.microsoft.com/office/powerpoint/2010/main" val="1353734676"/>
              </p:ext>
            </p:extLst>
          </p:nvPr>
        </p:nvGraphicFramePr>
        <p:xfrm>
          <a:off x="1888443" y="1381580"/>
          <a:ext cx="8795658" cy="4290031"/>
        </p:xfrm>
        <a:graphic>
          <a:graphicData uri="http://schemas.openxmlformats.org/drawingml/2006/table">
            <a:tbl>
              <a:tblPr firstRow="1" firstCol="1" bandRow="1">
                <a:tableStyleId>{5C22544A-7EE6-4342-B048-85BDC9FD1C3A}</a:tableStyleId>
              </a:tblPr>
              <a:tblGrid>
                <a:gridCol w="1866116">
                  <a:extLst>
                    <a:ext uri="{9D8B030D-6E8A-4147-A177-3AD203B41FA5}">
                      <a16:colId xmlns:a16="http://schemas.microsoft.com/office/drawing/2014/main" val="327067382"/>
                    </a:ext>
                  </a:extLst>
                </a:gridCol>
                <a:gridCol w="1998671">
                  <a:extLst>
                    <a:ext uri="{9D8B030D-6E8A-4147-A177-3AD203B41FA5}">
                      <a16:colId xmlns:a16="http://schemas.microsoft.com/office/drawing/2014/main" val="2658690171"/>
                    </a:ext>
                  </a:extLst>
                </a:gridCol>
                <a:gridCol w="4930871">
                  <a:extLst>
                    <a:ext uri="{9D8B030D-6E8A-4147-A177-3AD203B41FA5}">
                      <a16:colId xmlns:a16="http://schemas.microsoft.com/office/drawing/2014/main" val="2463604137"/>
                    </a:ext>
                  </a:extLst>
                </a:gridCol>
              </a:tblGrid>
              <a:tr h="369939">
                <a:tc>
                  <a:txBody>
                    <a:bodyPr/>
                    <a:lstStyle/>
                    <a:p>
                      <a:pPr algn="ctr">
                        <a:lnSpc>
                          <a:spcPct val="107000"/>
                        </a:lnSpc>
                        <a:spcAft>
                          <a:spcPts val="800"/>
                        </a:spcAft>
                      </a:pPr>
                      <a:r>
                        <a:rPr lang="en-AU" sz="1600" dirty="0">
                          <a:effectLst/>
                        </a:rPr>
                        <a:t>Severity of harm</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tc>
                  <a:txBody>
                    <a:bodyPr/>
                    <a:lstStyle/>
                    <a:p>
                      <a:pPr algn="ctr">
                        <a:lnSpc>
                          <a:spcPct val="107000"/>
                        </a:lnSpc>
                        <a:spcAft>
                          <a:spcPts val="800"/>
                        </a:spcAft>
                      </a:pPr>
                      <a:r>
                        <a:rPr lang="en-AU" sz="1600" dirty="0">
                          <a:effectLst/>
                        </a:rPr>
                        <a:t>Compensation amount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tc>
                  <a:txBody>
                    <a:bodyPr/>
                    <a:lstStyle/>
                    <a:p>
                      <a:pPr algn="ctr">
                        <a:lnSpc>
                          <a:spcPct val="107000"/>
                        </a:lnSpc>
                        <a:spcAft>
                          <a:spcPts val="800"/>
                        </a:spcAft>
                      </a:pPr>
                      <a:r>
                        <a:rPr lang="en-AU" sz="1600" dirty="0">
                          <a:effectLst/>
                        </a:rPr>
                        <a:t>Example of harm</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extLst>
                  <a:ext uri="{0D108BD9-81ED-4DB2-BD59-A6C34878D82A}">
                    <a16:rowId xmlns:a16="http://schemas.microsoft.com/office/drawing/2014/main" val="2437781911"/>
                  </a:ext>
                </a:extLst>
              </a:tr>
              <a:tr h="811941">
                <a:tc>
                  <a:txBody>
                    <a:bodyPr/>
                    <a:lstStyle/>
                    <a:p>
                      <a:pPr algn="ctr">
                        <a:lnSpc>
                          <a:spcPct val="107000"/>
                        </a:lnSpc>
                        <a:spcBef>
                          <a:spcPts val="600"/>
                        </a:spcBef>
                        <a:spcAft>
                          <a:spcPts val="600"/>
                        </a:spcAft>
                      </a:pPr>
                      <a:r>
                        <a:rPr lang="en-AU" sz="1600" dirty="0">
                          <a:effectLst/>
                        </a:rPr>
                        <a:t>No harm or trivial harm</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tc>
                  <a:txBody>
                    <a:bodyPr/>
                    <a:lstStyle/>
                    <a:p>
                      <a:pPr algn="ctr">
                        <a:lnSpc>
                          <a:spcPct val="107000"/>
                        </a:lnSpc>
                        <a:spcBef>
                          <a:spcPts val="600"/>
                        </a:spcBef>
                        <a:spcAft>
                          <a:spcPts val="600"/>
                        </a:spcAft>
                      </a:pPr>
                      <a:r>
                        <a:rPr lang="en-AU" sz="1600">
                          <a:effectLst/>
                        </a:rPr>
                        <a:t>$0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tc>
                  <a:txBody>
                    <a:bodyPr/>
                    <a:lstStyle/>
                    <a:p>
                      <a:pPr marL="205740" marR="109855">
                        <a:lnSpc>
                          <a:spcPct val="107000"/>
                        </a:lnSpc>
                        <a:spcBef>
                          <a:spcPts val="600"/>
                        </a:spcBef>
                        <a:spcAft>
                          <a:spcPts val="600"/>
                        </a:spcAft>
                      </a:pPr>
                      <a:r>
                        <a:rPr lang="en-AU" sz="1600" dirty="0">
                          <a:effectLst/>
                        </a:rPr>
                        <a:t>This may include mere annoyance, slight inconvenience or a complainant failing to establish the harm occurred.</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extLst>
                  <a:ext uri="{0D108BD9-81ED-4DB2-BD59-A6C34878D82A}">
                    <a16:rowId xmlns:a16="http://schemas.microsoft.com/office/drawing/2014/main" val="126693630"/>
                  </a:ext>
                </a:extLst>
              </a:tr>
              <a:tr h="675612">
                <a:tc>
                  <a:txBody>
                    <a:bodyPr/>
                    <a:lstStyle/>
                    <a:p>
                      <a:pPr algn="ctr">
                        <a:lnSpc>
                          <a:spcPct val="107000"/>
                        </a:lnSpc>
                        <a:spcBef>
                          <a:spcPts val="600"/>
                        </a:spcBef>
                        <a:spcAft>
                          <a:spcPts val="600"/>
                        </a:spcAft>
                      </a:pPr>
                      <a:r>
                        <a:rPr lang="en-AU" sz="1600">
                          <a:effectLst/>
                        </a:rPr>
                        <a:t>Low harm</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tc>
                  <a:txBody>
                    <a:bodyPr/>
                    <a:lstStyle/>
                    <a:p>
                      <a:pPr algn="ctr">
                        <a:lnSpc>
                          <a:spcPct val="107000"/>
                        </a:lnSpc>
                        <a:spcBef>
                          <a:spcPts val="600"/>
                        </a:spcBef>
                        <a:spcAft>
                          <a:spcPts val="600"/>
                        </a:spcAft>
                      </a:pPr>
                      <a:r>
                        <a:rPr lang="en-AU" sz="1600">
                          <a:effectLst/>
                        </a:rPr>
                        <a:t>$500 – $5000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tc>
                  <a:txBody>
                    <a:bodyPr/>
                    <a:lstStyle/>
                    <a:p>
                      <a:pPr marL="205740" marR="109855">
                        <a:lnSpc>
                          <a:spcPct val="107000"/>
                        </a:lnSpc>
                        <a:spcBef>
                          <a:spcPts val="600"/>
                        </a:spcBef>
                        <a:spcAft>
                          <a:spcPts val="600"/>
                        </a:spcAft>
                      </a:pPr>
                      <a:r>
                        <a:rPr lang="en-AU" sz="1600">
                          <a:effectLst/>
                        </a:rPr>
                        <a:t>This may include suffering ‘some stress and anxiety’.</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extLst>
                  <a:ext uri="{0D108BD9-81ED-4DB2-BD59-A6C34878D82A}">
                    <a16:rowId xmlns:a16="http://schemas.microsoft.com/office/drawing/2014/main" val="1012467589"/>
                  </a:ext>
                </a:extLst>
              </a:tr>
              <a:tr h="849944">
                <a:tc>
                  <a:txBody>
                    <a:bodyPr/>
                    <a:lstStyle/>
                    <a:p>
                      <a:pPr algn="ctr">
                        <a:lnSpc>
                          <a:spcPct val="107000"/>
                        </a:lnSpc>
                        <a:spcBef>
                          <a:spcPts val="600"/>
                        </a:spcBef>
                        <a:spcAft>
                          <a:spcPts val="600"/>
                        </a:spcAft>
                      </a:pPr>
                      <a:r>
                        <a:rPr lang="en-AU" sz="1600">
                          <a:effectLst/>
                        </a:rPr>
                        <a:t>Moderate harm</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tc>
                  <a:txBody>
                    <a:bodyPr/>
                    <a:lstStyle/>
                    <a:p>
                      <a:pPr algn="ctr">
                        <a:lnSpc>
                          <a:spcPct val="107000"/>
                        </a:lnSpc>
                        <a:spcBef>
                          <a:spcPts val="600"/>
                        </a:spcBef>
                        <a:spcAft>
                          <a:spcPts val="600"/>
                        </a:spcAft>
                      </a:pPr>
                      <a:r>
                        <a:rPr lang="en-AU" sz="1600">
                          <a:effectLst/>
                        </a:rPr>
                        <a:t>$5000 – 12,000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tc>
                  <a:txBody>
                    <a:bodyPr/>
                    <a:lstStyle/>
                    <a:p>
                      <a:pPr marL="205740" marR="109855">
                        <a:lnSpc>
                          <a:spcPct val="107000"/>
                        </a:lnSpc>
                        <a:spcBef>
                          <a:spcPts val="600"/>
                        </a:spcBef>
                        <a:spcAft>
                          <a:spcPts val="600"/>
                        </a:spcAft>
                      </a:pPr>
                      <a:r>
                        <a:rPr lang="en-AU" sz="1600">
                          <a:effectLst/>
                        </a:rPr>
                        <a:t>This may include suffering ‘significant distress and humiliation’ or ‘reactivation of…psychological symptoms and…distress’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extLst>
                  <a:ext uri="{0D108BD9-81ED-4DB2-BD59-A6C34878D82A}">
                    <a16:rowId xmlns:a16="http://schemas.microsoft.com/office/drawing/2014/main" val="2213905293"/>
                  </a:ext>
                </a:extLst>
              </a:tr>
              <a:tr h="630973">
                <a:tc>
                  <a:txBody>
                    <a:bodyPr/>
                    <a:lstStyle/>
                    <a:p>
                      <a:pPr algn="ctr">
                        <a:lnSpc>
                          <a:spcPct val="107000"/>
                        </a:lnSpc>
                        <a:spcBef>
                          <a:spcPts val="600"/>
                        </a:spcBef>
                        <a:spcAft>
                          <a:spcPts val="600"/>
                        </a:spcAft>
                      </a:pPr>
                      <a:r>
                        <a:rPr lang="en-AU" sz="1600">
                          <a:effectLst/>
                        </a:rPr>
                        <a:t>Serious harm</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tc>
                  <a:txBody>
                    <a:bodyPr/>
                    <a:lstStyle/>
                    <a:p>
                      <a:pPr algn="ctr">
                        <a:lnSpc>
                          <a:spcPct val="107000"/>
                        </a:lnSpc>
                        <a:spcBef>
                          <a:spcPts val="600"/>
                        </a:spcBef>
                        <a:spcAft>
                          <a:spcPts val="600"/>
                        </a:spcAft>
                      </a:pPr>
                      <a:r>
                        <a:rPr lang="en-AU" sz="1600">
                          <a:effectLst/>
                        </a:rPr>
                        <a:t>$12,000 – $20,000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tc>
                  <a:txBody>
                    <a:bodyPr/>
                    <a:lstStyle/>
                    <a:p>
                      <a:pPr marL="205740" marR="109855">
                        <a:lnSpc>
                          <a:spcPct val="107000"/>
                        </a:lnSpc>
                        <a:spcBef>
                          <a:spcPts val="600"/>
                        </a:spcBef>
                        <a:spcAft>
                          <a:spcPts val="600"/>
                        </a:spcAft>
                      </a:pPr>
                      <a:r>
                        <a:rPr lang="en-AU" sz="1600">
                          <a:effectLst/>
                        </a:rPr>
                        <a:t>This may include experiencing a ‘significant psychological effect’.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extLst>
                  <a:ext uri="{0D108BD9-81ED-4DB2-BD59-A6C34878D82A}">
                    <a16:rowId xmlns:a16="http://schemas.microsoft.com/office/drawing/2014/main" val="1510188530"/>
                  </a:ext>
                </a:extLst>
              </a:tr>
              <a:tr h="811338">
                <a:tc>
                  <a:txBody>
                    <a:bodyPr/>
                    <a:lstStyle/>
                    <a:p>
                      <a:pPr algn="ctr">
                        <a:lnSpc>
                          <a:spcPct val="107000"/>
                        </a:lnSpc>
                        <a:spcBef>
                          <a:spcPts val="600"/>
                        </a:spcBef>
                        <a:spcAft>
                          <a:spcPts val="600"/>
                        </a:spcAft>
                      </a:pPr>
                      <a:r>
                        <a:rPr lang="en-AU" sz="1600">
                          <a:effectLst/>
                        </a:rPr>
                        <a:t>Severe harm</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tc>
                  <a:txBody>
                    <a:bodyPr/>
                    <a:lstStyle/>
                    <a:p>
                      <a:pPr algn="ctr">
                        <a:lnSpc>
                          <a:spcPct val="107000"/>
                        </a:lnSpc>
                        <a:spcBef>
                          <a:spcPts val="600"/>
                        </a:spcBef>
                        <a:spcAft>
                          <a:spcPts val="600"/>
                        </a:spcAft>
                      </a:pPr>
                      <a:r>
                        <a:rPr lang="en-AU" sz="1600">
                          <a:effectLst/>
                        </a:rPr>
                        <a:t>Over $20,000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tc>
                  <a:txBody>
                    <a:bodyPr/>
                    <a:lstStyle/>
                    <a:p>
                      <a:pPr marL="205740" marR="109855">
                        <a:lnSpc>
                          <a:spcPct val="107000"/>
                        </a:lnSpc>
                        <a:spcBef>
                          <a:spcPts val="600"/>
                        </a:spcBef>
                        <a:spcAft>
                          <a:spcPts val="600"/>
                        </a:spcAft>
                      </a:pPr>
                      <a:r>
                        <a:rPr lang="en-AU" sz="1600" dirty="0">
                          <a:effectLst/>
                        </a:rPr>
                        <a:t>This may include experiencing humiliation, loss of dignity and injury to feelings amounting to ‘enormous harm’</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494" marR="56494" marT="0" marB="0"/>
                </a:tc>
                <a:extLst>
                  <a:ext uri="{0D108BD9-81ED-4DB2-BD59-A6C34878D82A}">
                    <a16:rowId xmlns:a16="http://schemas.microsoft.com/office/drawing/2014/main" val="537044427"/>
                  </a:ext>
                </a:extLst>
              </a:tr>
            </a:tbl>
          </a:graphicData>
        </a:graphic>
      </p:graphicFrame>
      <p:sp>
        <p:nvSpPr>
          <p:cNvPr id="4" name="Text Placeholder 3">
            <a:extLst>
              <a:ext uri="{FF2B5EF4-FFF2-40B4-BE49-F238E27FC236}">
                <a16:creationId xmlns:a16="http://schemas.microsoft.com/office/drawing/2014/main" id="{7818D646-B2D2-4E63-BA9A-775830B18367}"/>
              </a:ext>
            </a:extLst>
          </p:cNvPr>
          <p:cNvSpPr>
            <a:spLocks noGrp="1"/>
          </p:cNvSpPr>
          <p:nvPr>
            <p:ph type="body" sz="quarter" idx="10"/>
          </p:nvPr>
        </p:nvSpPr>
        <p:spPr/>
        <p:txBody>
          <a:bodyPr/>
          <a:lstStyle/>
          <a:p>
            <a:endParaRPr lang="en-AU"/>
          </a:p>
        </p:txBody>
      </p:sp>
      <p:sp>
        <p:nvSpPr>
          <p:cNvPr id="6" name="Rectangle 1">
            <a:extLst>
              <a:ext uri="{FF2B5EF4-FFF2-40B4-BE49-F238E27FC236}">
                <a16:creationId xmlns:a16="http://schemas.microsoft.com/office/drawing/2014/main" id="{1874C276-85B3-4ED3-B96E-63199B973DCB}"/>
              </a:ext>
            </a:extLst>
          </p:cNvPr>
          <p:cNvSpPr>
            <a:spLocks noChangeArrowheads="1"/>
          </p:cNvSpPr>
          <p:nvPr/>
        </p:nvSpPr>
        <p:spPr bwMode="auto">
          <a:xfrm>
            <a:off x="3654425" y="1844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800" b="0" i="0" u="none" strike="noStrike" cap="none" normalizeH="0" baseline="0">
                <a:ln>
                  <a:noFill/>
                </a:ln>
                <a:solidFill>
                  <a:schemeClr val="tx1"/>
                </a:solidFill>
                <a:effectLst/>
                <a:latin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7361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3749-74D3-472C-ADA5-B0E1C52567F0}"/>
              </a:ext>
            </a:extLst>
          </p:cNvPr>
          <p:cNvSpPr>
            <a:spLocks noGrp="1"/>
          </p:cNvSpPr>
          <p:nvPr>
            <p:ph type="title"/>
          </p:nvPr>
        </p:nvSpPr>
        <p:spPr/>
        <p:txBody>
          <a:bodyPr/>
          <a:lstStyle/>
          <a:p>
            <a:r>
              <a:rPr lang="en-US" dirty="0"/>
              <a:t>Reimbursement for expenses incurred in making the complaint</a:t>
            </a:r>
          </a:p>
        </p:txBody>
      </p:sp>
      <p:sp>
        <p:nvSpPr>
          <p:cNvPr id="3" name="Content Placeholder 2">
            <a:extLst>
              <a:ext uri="{FF2B5EF4-FFF2-40B4-BE49-F238E27FC236}">
                <a16:creationId xmlns:a16="http://schemas.microsoft.com/office/drawing/2014/main" id="{14BFBFF8-7965-4014-AF74-E05A3AF4888C}"/>
              </a:ext>
            </a:extLst>
          </p:cNvPr>
          <p:cNvSpPr>
            <a:spLocks noGrp="1"/>
          </p:cNvSpPr>
          <p:nvPr>
            <p:ph idx="1"/>
          </p:nvPr>
        </p:nvSpPr>
        <p:spPr/>
        <p:txBody>
          <a:bodyPr/>
          <a:lstStyle/>
          <a:p>
            <a:pPr marL="285750" indent="-285750">
              <a:lnSpc>
                <a:spcPct val="107000"/>
              </a:lnSpc>
              <a:spcAft>
                <a:spcPts val="1200"/>
              </a:spcAft>
              <a:buFont typeface="Arial" panose="020B0604020202020204" pitchFamily="34" charset="0"/>
              <a:buChar char="•"/>
            </a:pPr>
            <a:r>
              <a:rPr lang="en-AU" sz="2000" b="0" dirty="0">
                <a:effectLst/>
                <a:latin typeface="Calibri" panose="020F0502020204030204" pitchFamily="34" charset="0"/>
                <a:ea typeface="Calibri" panose="020F0502020204030204" pitchFamily="34" charset="0"/>
                <a:cs typeface="Times New Roman" panose="02020603050405020304" pitchFamily="18" charset="0"/>
              </a:rPr>
              <a:t>Under s 77(1)(d) </a:t>
            </a:r>
            <a:r>
              <a:rPr lang="en-AU" sz="2000" b="0" dirty="0">
                <a:solidFill>
                  <a:srgbClr val="55565A"/>
                </a:solidFill>
                <a:effectLst/>
                <a:latin typeface="Calibri" panose="020F0502020204030204" pitchFamily="34" charset="0"/>
                <a:ea typeface="Calibri" panose="020F0502020204030204" pitchFamily="34" charset="0"/>
                <a:cs typeface="Times New Roman" panose="02020603050405020304" pitchFamily="18" charset="0"/>
              </a:rPr>
              <a:t>of the PDP </a:t>
            </a:r>
            <a:r>
              <a:rPr lang="en-AU" sz="2000" b="0" dirty="0">
                <a:effectLst/>
                <a:latin typeface="Calibri" panose="020F0502020204030204" pitchFamily="34" charset="0"/>
                <a:ea typeface="Calibri" panose="020F0502020204030204" pitchFamily="34" charset="0"/>
                <a:cs typeface="Times New Roman" panose="02020603050405020304" pitchFamily="18" charset="0"/>
              </a:rPr>
              <a:t>Act, VCAT has power to:</a:t>
            </a:r>
          </a:p>
          <a:p>
            <a:pPr marL="450215" marR="330835">
              <a:lnSpc>
                <a:spcPct val="107000"/>
              </a:lnSpc>
              <a:spcAft>
                <a:spcPts val="1200"/>
              </a:spcAft>
              <a:tabLst>
                <a:tab pos="5311140" algn="l"/>
              </a:tabLst>
            </a:pPr>
            <a:r>
              <a:rPr lang="en-AU" sz="2000" b="0"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in any case, make an order that the complainant is entitled to a specified amount to reimburse the complainant for expenses reasonably incurred by the complainant in connection with the making of the complaint and the proceedings held in respect of it under this Act.</a:t>
            </a:r>
          </a:p>
          <a:p>
            <a:pPr marL="285750" indent="-285750">
              <a:lnSpc>
                <a:spcPct val="107000"/>
              </a:lnSpc>
              <a:spcAft>
                <a:spcPts val="1200"/>
              </a:spcAft>
              <a:buFont typeface="Arial" panose="020B0604020202020204" pitchFamily="34" charset="0"/>
              <a:buChar char="•"/>
              <a:defRPr/>
            </a:pPr>
            <a:r>
              <a:rPr lang="en-AU" sz="2000" b="0" dirty="0">
                <a:solidFill>
                  <a:srgbClr val="55565A"/>
                </a:solidFill>
                <a:latin typeface="Calibri" panose="020F0502020204030204" pitchFamily="34" charset="0"/>
                <a:ea typeface="Calibri" panose="020F0502020204030204" pitchFamily="34" charset="0"/>
                <a:cs typeface="Times New Roman" panose="02020603050405020304" pitchFamily="18" charset="0"/>
              </a:rPr>
              <a:t>Examples – medical examinations and expert reports.</a:t>
            </a:r>
          </a:p>
          <a:p>
            <a:pPr marL="285750" marR="0" lvl="0" indent="-285750" algn="l" defTabSz="457200" rtl="0" eaLnBrk="0" fontAlgn="base" latinLnBrk="0" hangingPunct="0">
              <a:lnSpc>
                <a:spcPct val="107000"/>
              </a:lnSpc>
              <a:spcBef>
                <a:spcPct val="20000"/>
              </a:spcBef>
              <a:spcAft>
                <a:spcPts val="1200"/>
              </a:spcAft>
              <a:buClrTx/>
              <a:buSzTx/>
              <a:buFont typeface="Arial" panose="020B0604020202020204" pitchFamily="34" charset="0"/>
              <a:buChar char="•"/>
              <a:tabLst/>
              <a:defRPr/>
            </a:pPr>
            <a:r>
              <a:rPr lang="en-AU" sz="2000" b="0" dirty="0">
                <a:solidFill>
                  <a:srgbClr val="55565A"/>
                </a:solidFill>
                <a:latin typeface="Calibri" panose="020F0502020204030204" pitchFamily="34" charset="0"/>
                <a:ea typeface="Calibri" panose="020F0502020204030204" pitchFamily="34" charset="0"/>
                <a:cs typeface="Times New Roman" panose="02020603050405020304" pitchFamily="18" charset="0"/>
              </a:rPr>
              <a:t>VCAT has not determined if legal fees may be recovered for taking a matter to VCAT (noting s 109 VCAT Act) but has been ordered in other jurisdictions.</a:t>
            </a:r>
          </a:p>
          <a:p>
            <a:pPr marL="450215" marR="330835">
              <a:lnSpc>
                <a:spcPct val="107000"/>
              </a:lnSpc>
              <a:spcAft>
                <a:spcPts val="1200"/>
              </a:spcAft>
              <a:tabLst>
                <a:tab pos="5311140" algn="l"/>
              </a:tabLst>
            </a:pPr>
            <a:endParaRPr lang="en-AU"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1C008337-9331-4DE4-A60F-E6D4366B9664}"/>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2293225588"/>
      </p:ext>
    </p:extLst>
  </p:cSld>
  <p:clrMapOvr>
    <a:masterClrMapping/>
  </p:clrMapOvr>
</p:sld>
</file>

<file path=ppt/theme/theme1.xml><?xml version="1.0" encoding="utf-8"?>
<a:theme xmlns:a="http://schemas.openxmlformats.org/drawingml/2006/main" name="1_Office Theme">
  <a:themeElements>
    <a:clrScheme name="OVIC">
      <a:dk1>
        <a:srgbClr val="000000"/>
      </a:dk1>
      <a:lt1>
        <a:srgbClr val="FFFFFF"/>
      </a:lt1>
      <a:dk2>
        <a:srgbClr val="1F497D"/>
      </a:dk2>
      <a:lt2>
        <a:srgbClr val="EEECE1"/>
      </a:lt2>
      <a:accent1>
        <a:srgbClr val="E5007D"/>
      </a:accent1>
      <a:accent2>
        <a:srgbClr val="430098"/>
      </a:accent2>
      <a:accent3>
        <a:srgbClr val="C1B8AF"/>
      </a:accent3>
      <a:accent4>
        <a:srgbClr val="55565A"/>
      </a:accent4>
      <a:accent5>
        <a:srgbClr val="00567D"/>
      </a:accent5>
      <a:accent6>
        <a:srgbClr val="AC162C"/>
      </a:accent6>
      <a:hlink>
        <a:srgbClr val="00645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2323</TotalTime>
  <Words>988</Words>
  <Application>Microsoft Office PowerPoint</Application>
  <PresentationFormat>Widescreen</PresentationFormat>
  <Paragraphs>89</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1_Office Theme</vt:lpstr>
      <vt:lpstr>‘How do you put a price on a breach?’   Compensation in privacy complaints</vt:lpstr>
      <vt:lpstr>What we’ll cover</vt:lpstr>
      <vt:lpstr>Compensation claims in privacy complaints</vt:lpstr>
      <vt:lpstr>The PDP Act and powers of VCAT</vt:lpstr>
      <vt:lpstr>Compensation for economic loss</vt:lpstr>
      <vt:lpstr>Compensation for non-economic loss/emotional harm</vt:lpstr>
      <vt:lpstr>Assessing harm for non-economic loss</vt:lpstr>
      <vt:lpstr>Levels of compensation for non-economic loss</vt:lpstr>
      <vt:lpstr>Reimbursement for expenses incurred in making the complaint</vt:lpstr>
      <vt:lpstr>Causation – linking harm to the breach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put a price on a breach?’   Compensation in privacy complaints</dc:title>
  <dc:creator>Dermot Dignam</dc:creator>
  <cp:lastModifiedBy>Dermot Dignam</cp:lastModifiedBy>
  <cp:revision>15</cp:revision>
  <dcterms:created xsi:type="dcterms:W3CDTF">2022-03-14T09:07:45Z</dcterms:created>
  <dcterms:modified xsi:type="dcterms:W3CDTF">2022-03-27T22:36:05Z</dcterms:modified>
</cp:coreProperties>
</file>