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398" r:id="rId2"/>
    <p:sldId id="399" r:id="rId3"/>
    <p:sldId id="264" r:id="rId4"/>
    <p:sldId id="260" r:id="rId5"/>
    <p:sldId id="320" r:id="rId6"/>
    <p:sldId id="321" r:id="rId7"/>
    <p:sldId id="277" r:id="rId8"/>
    <p:sldId id="340" r:id="rId9"/>
    <p:sldId id="381" r:id="rId10"/>
    <p:sldId id="388" r:id="rId11"/>
    <p:sldId id="386" r:id="rId12"/>
    <p:sldId id="377" r:id="rId13"/>
    <p:sldId id="382" r:id="rId14"/>
    <p:sldId id="378" r:id="rId15"/>
    <p:sldId id="396" r:id="rId16"/>
    <p:sldId id="389" r:id="rId17"/>
    <p:sldId id="390" r:id="rId18"/>
    <p:sldId id="391" r:id="rId19"/>
    <p:sldId id="400" r:id="rId20"/>
    <p:sldId id="393" r:id="rId21"/>
    <p:sldId id="394" r:id="rId22"/>
    <p:sldId id="383" r:id="rId23"/>
    <p:sldId id="379" r:id="rId24"/>
    <p:sldId id="384" r:id="rId25"/>
    <p:sldId id="380" r:id="rId26"/>
    <p:sldId id="324" r:id="rId27"/>
    <p:sldId id="327" r:id="rId28"/>
    <p:sldId id="373" r:id="rId29"/>
    <p:sldId id="385" r:id="rId30"/>
    <p:sldId id="397" r:id="rId31"/>
    <p:sldId id="311" r:id="rId3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PDP KIT78668" initials="C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4"/>
    <p:restoredTop sz="94974" autoAdjust="0"/>
  </p:normalViewPr>
  <p:slideViewPr>
    <p:cSldViewPr snapToObjects="1">
      <p:cViewPr varScale="1">
        <p:scale>
          <a:sx n="77" d="100"/>
          <a:sy n="77" d="100"/>
        </p:scale>
        <p:origin x="274"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0" d="100"/>
          <a:sy n="60" d="100"/>
        </p:scale>
        <p:origin x="965" y="3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9" y="0"/>
            <a:ext cx="2949787" cy="496967"/>
          </a:xfrm>
          <a:prstGeom prst="rect">
            <a:avLst/>
          </a:prstGeom>
        </p:spPr>
        <p:txBody>
          <a:bodyPr vert="horz" lIns="91440" tIns="45720" rIns="91440" bIns="45720" rtlCol="0"/>
          <a:lstStyle>
            <a:lvl1pPr algn="r">
              <a:defRPr sz="1200"/>
            </a:lvl1pPr>
          </a:lstStyle>
          <a:p>
            <a:fld id="{0342B134-106B-4824-9B31-1BF063A3F5B3}" type="datetimeFigureOut">
              <a:rPr lang="en-AU" smtClean="0"/>
              <a:t>6/05/2021</a:t>
            </a:fld>
            <a:endParaRPr lang="en-AU" dirty="0"/>
          </a:p>
        </p:txBody>
      </p:sp>
      <p:sp>
        <p:nvSpPr>
          <p:cNvPr id="4" name="Footer Placeholder 3"/>
          <p:cNvSpPr>
            <a:spLocks noGrp="1"/>
          </p:cNvSpPr>
          <p:nvPr>
            <p:ph type="ftr" sz="quarter" idx="2"/>
          </p:nvPr>
        </p:nvSpPr>
        <p:spPr>
          <a:xfrm>
            <a:off x="1" y="9440647"/>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9" y="9440647"/>
            <a:ext cx="2949787" cy="496967"/>
          </a:xfrm>
          <a:prstGeom prst="rect">
            <a:avLst/>
          </a:prstGeom>
        </p:spPr>
        <p:txBody>
          <a:bodyPr vert="horz" lIns="91440" tIns="45720" rIns="91440" bIns="45720" rtlCol="0" anchor="b"/>
          <a:lstStyle>
            <a:lvl1pPr algn="r">
              <a:defRPr sz="1200"/>
            </a:lvl1pPr>
          </a:lstStyle>
          <a:p>
            <a:fld id="{8834B49D-750F-40DF-A8C7-C2948FC2FCF9}" type="slidenum">
              <a:rPr lang="en-AU" smtClean="0"/>
              <a:t>‹#›</a:t>
            </a:fld>
            <a:endParaRPr lang="en-AU" dirty="0"/>
          </a:p>
        </p:txBody>
      </p:sp>
    </p:spTree>
    <p:extLst>
      <p:ext uri="{BB962C8B-B14F-4D97-AF65-F5344CB8AC3E}">
        <p14:creationId xmlns:p14="http://schemas.microsoft.com/office/powerpoint/2010/main" val="96725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5839" y="0"/>
            <a:ext cx="2949787" cy="496967"/>
          </a:xfrm>
          <a:prstGeom prst="rect">
            <a:avLst/>
          </a:prstGeom>
        </p:spPr>
        <p:txBody>
          <a:bodyPr vert="horz" lIns="91440" tIns="45720" rIns="91440" bIns="45720" rtlCol="0"/>
          <a:lstStyle>
            <a:lvl1pPr algn="r">
              <a:defRPr sz="1200"/>
            </a:lvl1pPr>
          </a:lstStyle>
          <a:p>
            <a:fld id="{60EB475A-CE0B-4D41-A189-ED83F5950A7D}" type="datetimeFigureOut">
              <a:rPr lang="en-AU" smtClean="0"/>
              <a:t>6/05/2021</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7"/>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5839" y="9440647"/>
            <a:ext cx="2949787" cy="496967"/>
          </a:xfrm>
          <a:prstGeom prst="rect">
            <a:avLst/>
          </a:prstGeom>
        </p:spPr>
        <p:txBody>
          <a:bodyPr vert="horz" lIns="91440" tIns="45720" rIns="91440" bIns="45720" rtlCol="0" anchor="b"/>
          <a:lstStyle>
            <a:lvl1pPr algn="r">
              <a:defRPr sz="1200"/>
            </a:lvl1pPr>
          </a:lstStyle>
          <a:p>
            <a:fld id="{112BED7D-93BB-45B3-A0BC-954C87C9B4A3}" type="slidenum">
              <a:rPr lang="en-AU" smtClean="0"/>
              <a:t>‹#›</a:t>
            </a:fld>
            <a:endParaRPr lang="en-AU" dirty="0"/>
          </a:p>
        </p:txBody>
      </p:sp>
    </p:spTree>
    <p:extLst>
      <p:ext uri="{BB962C8B-B14F-4D97-AF65-F5344CB8AC3E}">
        <p14:creationId xmlns:p14="http://schemas.microsoft.com/office/powerpoint/2010/main" val="253382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a:t>
            </a:fld>
            <a:endParaRPr lang="en-AU" dirty="0"/>
          </a:p>
        </p:txBody>
      </p:sp>
    </p:spTree>
    <p:extLst>
      <p:ext uri="{BB962C8B-B14F-4D97-AF65-F5344CB8AC3E}">
        <p14:creationId xmlns:p14="http://schemas.microsoft.com/office/powerpoint/2010/main" val="3568975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200"/>
              </a:spcAft>
            </a:pPr>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10</a:t>
            </a:fld>
            <a:endParaRPr lang="en-AU" dirty="0"/>
          </a:p>
        </p:txBody>
      </p:sp>
    </p:spTree>
    <p:extLst>
      <p:ext uri="{BB962C8B-B14F-4D97-AF65-F5344CB8AC3E}">
        <p14:creationId xmlns:p14="http://schemas.microsoft.com/office/powerpoint/2010/main" val="202687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200"/>
              </a:spcAft>
            </a:pPr>
            <a:endParaRPr lang="en-AU" sz="1800" dirty="0">
              <a:solidFill>
                <a:srgbClr val="000000"/>
              </a:solidFill>
              <a:effectLst/>
              <a:latin typeface="Calibri" panose="020F0502020204030204" pitchFamily="34" charset="0"/>
              <a:ea typeface="Calibri" panose="020F0502020204030204" pitchFamily="34" charset="0"/>
              <a:cs typeface="National-Book"/>
            </a:endParaRPr>
          </a:p>
        </p:txBody>
      </p:sp>
      <p:sp>
        <p:nvSpPr>
          <p:cNvPr id="4" name="Slide Number Placeholder 3"/>
          <p:cNvSpPr>
            <a:spLocks noGrp="1"/>
          </p:cNvSpPr>
          <p:nvPr>
            <p:ph type="sldNum" sz="quarter" idx="5"/>
          </p:nvPr>
        </p:nvSpPr>
        <p:spPr/>
        <p:txBody>
          <a:bodyPr/>
          <a:lstStyle/>
          <a:p>
            <a:fld id="{112BED7D-93BB-45B3-A0BC-954C87C9B4A3}" type="slidenum">
              <a:rPr lang="en-AU" smtClean="0"/>
              <a:t>11</a:t>
            </a:fld>
            <a:endParaRPr lang="en-AU" dirty="0"/>
          </a:p>
        </p:txBody>
      </p:sp>
    </p:spTree>
    <p:extLst>
      <p:ext uri="{BB962C8B-B14F-4D97-AF65-F5344CB8AC3E}">
        <p14:creationId xmlns:p14="http://schemas.microsoft.com/office/powerpoint/2010/main" val="339872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spcAft>
                <a:spcPts val="1000"/>
              </a:spcAft>
            </a:pPr>
            <a:endParaRPr lang="en-AU" sz="1800" dirty="0">
              <a:solidFill>
                <a:srgbClr val="000000"/>
              </a:solidFill>
              <a:effectLst/>
              <a:latin typeface="Calibri" panose="020F0502020204030204" pitchFamily="34" charset="0"/>
              <a:ea typeface="Calibri" panose="020F0502020204030204" pitchFamily="34" charset="0"/>
              <a:cs typeface="National-Book"/>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12</a:t>
            </a:fld>
            <a:endParaRPr lang="en-AU" dirty="0"/>
          </a:p>
        </p:txBody>
      </p:sp>
    </p:spTree>
    <p:extLst>
      <p:ext uri="{BB962C8B-B14F-4D97-AF65-F5344CB8AC3E}">
        <p14:creationId xmlns:p14="http://schemas.microsoft.com/office/powerpoint/2010/main" val="2942170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12BED7D-93BB-45B3-A0BC-954C87C9B4A3}" type="slidenum">
              <a:rPr lang="en-AU" smtClean="0"/>
              <a:t>13</a:t>
            </a:fld>
            <a:endParaRPr lang="en-AU" dirty="0"/>
          </a:p>
        </p:txBody>
      </p:sp>
    </p:spTree>
    <p:extLst>
      <p:ext uri="{BB962C8B-B14F-4D97-AF65-F5344CB8AC3E}">
        <p14:creationId xmlns:p14="http://schemas.microsoft.com/office/powerpoint/2010/main" val="96025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200"/>
              </a:spcAft>
            </a:pPr>
            <a:endParaRPr lang="en-AU" sz="1800" dirty="0">
              <a:solidFill>
                <a:srgbClr val="000000"/>
              </a:solidFill>
              <a:effectLst/>
              <a:latin typeface="Calibri" panose="020F0502020204030204" pitchFamily="34" charset="0"/>
              <a:ea typeface="Calibri" panose="020F0502020204030204" pitchFamily="34" charset="0"/>
              <a:cs typeface="National-Book"/>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14</a:t>
            </a:fld>
            <a:endParaRPr lang="en-AU" dirty="0"/>
          </a:p>
        </p:txBody>
      </p:sp>
    </p:spTree>
    <p:extLst>
      <p:ext uri="{BB962C8B-B14F-4D97-AF65-F5344CB8AC3E}">
        <p14:creationId xmlns:p14="http://schemas.microsoft.com/office/powerpoint/2010/main" val="3395153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2BED7D-93BB-45B3-A0BC-954C87C9B4A3}" type="slidenum">
              <a:rPr lang="en-AU" smtClean="0"/>
              <a:t>15</a:t>
            </a:fld>
            <a:endParaRPr lang="en-AU" dirty="0"/>
          </a:p>
        </p:txBody>
      </p:sp>
    </p:spTree>
    <p:extLst>
      <p:ext uri="{BB962C8B-B14F-4D97-AF65-F5344CB8AC3E}">
        <p14:creationId xmlns:p14="http://schemas.microsoft.com/office/powerpoint/2010/main" val="32179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2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16</a:t>
            </a:fld>
            <a:endParaRPr lang="en-AU" dirty="0"/>
          </a:p>
        </p:txBody>
      </p:sp>
    </p:spTree>
    <p:extLst>
      <p:ext uri="{BB962C8B-B14F-4D97-AF65-F5344CB8AC3E}">
        <p14:creationId xmlns:p14="http://schemas.microsoft.com/office/powerpoint/2010/main" val="3349892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2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17</a:t>
            </a:fld>
            <a:endParaRPr lang="en-AU" dirty="0"/>
          </a:p>
        </p:txBody>
      </p:sp>
    </p:spTree>
    <p:extLst>
      <p:ext uri="{BB962C8B-B14F-4D97-AF65-F5344CB8AC3E}">
        <p14:creationId xmlns:p14="http://schemas.microsoft.com/office/powerpoint/2010/main" val="2706175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200"/>
              </a:spcAft>
            </a:pPr>
            <a:endParaRPr lang="en-AU" sz="1800" dirty="0">
              <a:solidFill>
                <a:srgbClr val="000000"/>
              </a:solidFill>
              <a:effectLst/>
              <a:latin typeface="Calibri" panose="020F0502020204030204" pitchFamily="34" charset="0"/>
              <a:ea typeface="Calibri" panose="020F0502020204030204" pitchFamily="34" charset="0"/>
              <a:cs typeface="National-Book"/>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18</a:t>
            </a:fld>
            <a:endParaRPr lang="en-AU" dirty="0"/>
          </a:p>
        </p:txBody>
      </p:sp>
    </p:spTree>
    <p:extLst>
      <p:ext uri="{BB962C8B-B14F-4D97-AF65-F5344CB8AC3E}">
        <p14:creationId xmlns:p14="http://schemas.microsoft.com/office/powerpoint/2010/main" val="2895390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2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19</a:t>
            </a:fld>
            <a:endParaRPr lang="en-AU" dirty="0"/>
          </a:p>
        </p:txBody>
      </p:sp>
    </p:spTree>
    <p:extLst>
      <p:ext uri="{BB962C8B-B14F-4D97-AF65-F5344CB8AC3E}">
        <p14:creationId xmlns:p14="http://schemas.microsoft.com/office/powerpoint/2010/main" val="241898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77031FE-9A7C-4244-A62C-87613EE22B38}" type="slidenum">
              <a:rPr lang="en-AU" smtClean="0"/>
              <a:t>2</a:t>
            </a:fld>
            <a:endParaRPr lang="en-AU"/>
          </a:p>
        </p:txBody>
      </p:sp>
    </p:spTree>
    <p:extLst>
      <p:ext uri="{BB962C8B-B14F-4D97-AF65-F5344CB8AC3E}">
        <p14:creationId xmlns:p14="http://schemas.microsoft.com/office/powerpoint/2010/main" val="813106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600"/>
              </a:spcBef>
              <a:spcAft>
                <a:spcPts val="1200"/>
              </a:spcAft>
              <a:buClrTx/>
              <a:buSzTx/>
              <a:buFontTx/>
              <a:buNone/>
              <a:tabLst/>
              <a:defRPr/>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20</a:t>
            </a:fld>
            <a:endParaRPr lang="en-AU" dirty="0"/>
          </a:p>
        </p:txBody>
      </p:sp>
    </p:spTree>
    <p:extLst>
      <p:ext uri="{BB962C8B-B14F-4D97-AF65-F5344CB8AC3E}">
        <p14:creationId xmlns:p14="http://schemas.microsoft.com/office/powerpoint/2010/main" val="2667714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2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21</a:t>
            </a:fld>
            <a:endParaRPr lang="en-AU" dirty="0"/>
          </a:p>
        </p:txBody>
      </p:sp>
    </p:spTree>
    <p:extLst>
      <p:ext uri="{BB962C8B-B14F-4D97-AF65-F5344CB8AC3E}">
        <p14:creationId xmlns:p14="http://schemas.microsoft.com/office/powerpoint/2010/main" val="1667308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12BED7D-93BB-45B3-A0BC-954C87C9B4A3}" type="slidenum">
              <a:rPr lang="en-AU" smtClean="0"/>
              <a:t>22</a:t>
            </a:fld>
            <a:endParaRPr lang="en-AU" dirty="0"/>
          </a:p>
        </p:txBody>
      </p:sp>
    </p:spTree>
    <p:extLst>
      <p:ext uri="{BB962C8B-B14F-4D97-AF65-F5344CB8AC3E}">
        <p14:creationId xmlns:p14="http://schemas.microsoft.com/office/powerpoint/2010/main" val="1110571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200"/>
              </a:spcAft>
            </a:pPr>
            <a:endParaRPr lang="en-AU" sz="1800" dirty="0">
              <a:solidFill>
                <a:srgbClr val="000000"/>
              </a:solidFill>
              <a:effectLst/>
              <a:latin typeface="Calibri" panose="020F0502020204030204" pitchFamily="34" charset="0"/>
              <a:ea typeface="Calibri" panose="020F0502020204030204" pitchFamily="34" charset="0"/>
              <a:cs typeface="National-Book"/>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23</a:t>
            </a:fld>
            <a:endParaRPr lang="en-AU" dirty="0"/>
          </a:p>
        </p:txBody>
      </p:sp>
    </p:spTree>
    <p:extLst>
      <p:ext uri="{BB962C8B-B14F-4D97-AF65-F5344CB8AC3E}">
        <p14:creationId xmlns:p14="http://schemas.microsoft.com/office/powerpoint/2010/main" val="669555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12BED7D-93BB-45B3-A0BC-954C87C9B4A3}" type="slidenum">
              <a:rPr lang="en-AU" smtClean="0"/>
              <a:t>24</a:t>
            </a:fld>
            <a:endParaRPr lang="en-AU" dirty="0"/>
          </a:p>
        </p:txBody>
      </p:sp>
    </p:spTree>
    <p:extLst>
      <p:ext uri="{BB962C8B-B14F-4D97-AF65-F5344CB8AC3E}">
        <p14:creationId xmlns:p14="http://schemas.microsoft.com/office/powerpoint/2010/main" val="2294390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200"/>
              </a:spcAft>
            </a:pPr>
            <a:endParaRPr lang="en-AU" sz="1800" dirty="0">
              <a:solidFill>
                <a:srgbClr val="000000"/>
              </a:solidFill>
              <a:effectLst/>
              <a:latin typeface="Calibri" panose="020F0502020204030204" pitchFamily="34" charset="0"/>
              <a:ea typeface="Calibri" panose="020F0502020204030204" pitchFamily="34" charset="0"/>
              <a:cs typeface="National-Book"/>
            </a:endParaRPr>
          </a:p>
        </p:txBody>
      </p:sp>
      <p:sp>
        <p:nvSpPr>
          <p:cNvPr id="4" name="Slide Number Placeholder 3"/>
          <p:cNvSpPr>
            <a:spLocks noGrp="1"/>
          </p:cNvSpPr>
          <p:nvPr>
            <p:ph type="sldNum" sz="quarter" idx="10"/>
          </p:nvPr>
        </p:nvSpPr>
        <p:spPr/>
        <p:txBody>
          <a:bodyPr/>
          <a:lstStyle/>
          <a:p>
            <a:fld id="{112BED7D-93BB-45B3-A0BC-954C87C9B4A3}" type="slidenum">
              <a:rPr lang="en-AU" smtClean="0"/>
              <a:t>25</a:t>
            </a:fld>
            <a:endParaRPr lang="en-AU" dirty="0"/>
          </a:p>
        </p:txBody>
      </p:sp>
    </p:spTree>
    <p:extLst>
      <p:ext uri="{BB962C8B-B14F-4D97-AF65-F5344CB8AC3E}">
        <p14:creationId xmlns:p14="http://schemas.microsoft.com/office/powerpoint/2010/main" val="3513025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112BED7D-93BB-45B3-A0BC-954C87C9B4A3}" type="slidenum">
              <a:rPr lang="en-AU" smtClean="0"/>
              <a:t>26</a:t>
            </a:fld>
            <a:endParaRPr lang="en-AU" dirty="0"/>
          </a:p>
        </p:txBody>
      </p:sp>
    </p:spTree>
    <p:extLst>
      <p:ext uri="{BB962C8B-B14F-4D97-AF65-F5344CB8AC3E}">
        <p14:creationId xmlns:p14="http://schemas.microsoft.com/office/powerpoint/2010/main" val="765088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77031FE-9A7C-4244-A62C-87613EE22B38}" type="slidenum">
              <a:rPr lang="en-AU" smtClean="0"/>
              <a:t>27</a:t>
            </a:fld>
            <a:endParaRPr lang="en-AU"/>
          </a:p>
        </p:txBody>
      </p:sp>
    </p:spTree>
    <p:extLst>
      <p:ext uri="{BB962C8B-B14F-4D97-AF65-F5344CB8AC3E}">
        <p14:creationId xmlns:p14="http://schemas.microsoft.com/office/powerpoint/2010/main" val="1283233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2BED7D-93BB-45B3-A0BC-954C87C9B4A3}" type="slidenum">
              <a:rPr lang="en-AU" smtClean="0"/>
              <a:t>28</a:t>
            </a:fld>
            <a:endParaRPr lang="en-AU" dirty="0"/>
          </a:p>
        </p:txBody>
      </p:sp>
    </p:spTree>
    <p:extLst>
      <p:ext uri="{BB962C8B-B14F-4D97-AF65-F5344CB8AC3E}">
        <p14:creationId xmlns:p14="http://schemas.microsoft.com/office/powerpoint/2010/main" val="2511589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12BED7D-93BB-45B3-A0BC-954C87C9B4A3}" type="slidenum">
              <a:rPr lang="en-AU" smtClean="0"/>
              <a:t>29</a:t>
            </a:fld>
            <a:endParaRPr lang="en-AU" dirty="0"/>
          </a:p>
        </p:txBody>
      </p:sp>
    </p:spTree>
    <p:extLst>
      <p:ext uri="{BB962C8B-B14F-4D97-AF65-F5344CB8AC3E}">
        <p14:creationId xmlns:p14="http://schemas.microsoft.com/office/powerpoint/2010/main" val="288810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dirty="0"/>
          </a:p>
        </p:txBody>
      </p:sp>
      <p:sp>
        <p:nvSpPr>
          <p:cNvPr id="4" name="Slide Number Placeholder 3"/>
          <p:cNvSpPr>
            <a:spLocks noGrp="1"/>
          </p:cNvSpPr>
          <p:nvPr>
            <p:ph type="sldNum" sz="quarter" idx="10"/>
          </p:nvPr>
        </p:nvSpPr>
        <p:spPr/>
        <p:txBody>
          <a:bodyPr/>
          <a:lstStyle/>
          <a:p>
            <a:fld id="{112BED7D-93BB-45B3-A0BC-954C87C9B4A3}" type="slidenum">
              <a:rPr lang="en-AU" smtClean="0"/>
              <a:t>3</a:t>
            </a:fld>
            <a:endParaRPr lang="en-AU" dirty="0"/>
          </a:p>
        </p:txBody>
      </p:sp>
    </p:spTree>
    <p:extLst>
      <p:ext uri="{BB962C8B-B14F-4D97-AF65-F5344CB8AC3E}">
        <p14:creationId xmlns:p14="http://schemas.microsoft.com/office/powerpoint/2010/main" val="2004896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112BED7D-93BB-45B3-A0BC-954C87C9B4A3}" type="slidenum">
              <a:rPr lang="en-AU" smtClean="0"/>
              <a:t>30</a:t>
            </a:fld>
            <a:endParaRPr lang="en-AU" dirty="0"/>
          </a:p>
        </p:txBody>
      </p:sp>
    </p:spTree>
    <p:extLst>
      <p:ext uri="{BB962C8B-B14F-4D97-AF65-F5344CB8AC3E}">
        <p14:creationId xmlns:p14="http://schemas.microsoft.com/office/powerpoint/2010/main" val="3823961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12BED7D-93BB-45B3-A0BC-954C87C9B4A3}" type="slidenum">
              <a:rPr lang="en-AU" smtClean="0"/>
              <a:t>31</a:t>
            </a:fld>
            <a:endParaRPr lang="en-AU" dirty="0"/>
          </a:p>
        </p:txBody>
      </p:sp>
    </p:spTree>
    <p:extLst>
      <p:ext uri="{BB962C8B-B14F-4D97-AF65-F5344CB8AC3E}">
        <p14:creationId xmlns:p14="http://schemas.microsoft.com/office/powerpoint/2010/main" val="2995027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177031FE-9A7C-4244-A62C-87613EE22B38}" type="slidenum">
              <a:rPr lang="en-AU" smtClean="0"/>
              <a:t>4</a:t>
            </a:fld>
            <a:endParaRPr lang="en-AU"/>
          </a:p>
        </p:txBody>
      </p:sp>
    </p:spTree>
    <p:extLst>
      <p:ext uri="{BB962C8B-B14F-4D97-AF65-F5344CB8AC3E}">
        <p14:creationId xmlns:p14="http://schemas.microsoft.com/office/powerpoint/2010/main" val="254104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12BED7D-93BB-45B3-A0BC-954C87C9B4A3}" type="slidenum">
              <a:rPr lang="en-AU" smtClean="0"/>
              <a:t>5</a:t>
            </a:fld>
            <a:endParaRPr lang="en-AU" dirty="0"/>
          </a:p>
        </p:txBody>
      </p:sp>
    </p:spTree>
    <p:extLst>
      <p:ext uri="{BB962C8B-B14F-4D97-AF65-F5344CB8AC3E}">
        <p14:creationId xmlns:p14="http://schemas.microsoft.com/office/powerpoint/2010/main" val="310062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112BED7D-93BB-45B3-A0BC-954C87C9B4A3}" type="slidenum">
              <a:rPr lang="en-AU" smtClean="0"/>
              <a:t>6</a:t>
            </a:fld>
            <a:endParaRPr lang="en-AU" dirty="0"/>
          </a:p>
        </p:txBody>
      </p:sp>
    </p:spTree>
    <p:extLst>
      <p:ext uri="{BB962C8B-B14F-4D97-AF65-F5344CB8AC3E}">
        <p14:creationId xmlns:p14="http://schemas.microsoft.com/office/powerpoint/2010/main" val="227460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2:notes"/>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1" i="0" u="none" strike="noStrike" cap="none" dirty="0">
              <a:solidFill>
                <a:schemeClr val="dk1"/>
              </a:solidFill>
              <a:latin typeface="Calibri"/>
              <a:ea typeface="Calibri"/>
              <a:cs typeface="Calibri"/>
              <a:sym typeface="Calibri"/>
            </a:endParaRPr>
          </a:p>
        </p:txBody>
      </p:sp>
      <p:sp>
        <p:nvSpPr>
          <p:cNvPr id="174" name="Google Shape;174;p22:notes"/>
          <p:cNvSpPr>
            <a:spLocks noGrp="1" noRot="1" noChangeAspect="1"/>
          </p:cNvSpPr>
          <p:nvPr>
            <p:ph type="sldImg" idx="2"/>
          </p:nvPr>
        </p:nvSpPr>
        <p:spPr>
          <a:xfrm>
            <a:off x="919163" y="746125"/>
            <a:ext cx="496887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12BED7D-93BB-45B3-A0BC-954C87C9B4A3}" type="slidenum">
              <a:rPr lang="en-AU" smtClean="0"/>
              <a:t>8</a:t>
            </a:fld>
            <a:endParaRPr lang="en-AU" dirty="0"/>
          </a:p>
        </p:txBody>
      </p:sp>
    </p:spTree>
    <p:extLst>
      <p:ext uri="{BB962C8B-B14F-4D97-AF65-F5344CB8AC3E}">
        <p14:creationId xmlns:p14="http://schemas.microsoft.com/office/powerpoint/2010/main" val="12832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12BED7D-93BB-45B3-A0BC-954C87C9B4A3}" type="slidenum">
              <a:rPr lang="en-AU" smtClean="0"/>
              <a:t>9</a:t>
            </a:fld>
            <a:endParaRPr lang="en-AU" dirty="0"/>
          </a:p>
        </p:txBody>
      </p:sp>
    </p:spTree>
    <p:extLst>
      <p:ext uri="{BB962C8B-B14F-4D97-AF65-F5344CB8AC3E}">
        <p14:creationId xmlns:p14="http://schemas.microsoft.com/office/powerpoint/2010/main" val="3265201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4" y="535"/>
            <a:ext cx="9142570" cy="685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4778616" y="5549323"/>
            <a:ext cx="4073154" cy="728929"/>
          </a:xfrm>
          <a:prstGeom prst="rect">
            <a:avLst/>
          </a:prstGeom>
        </p:spPr>
        <p:txBody>
          <a:bodyPr/>
          <a:lstStyle>
            <a:lvl1pPr marL="0" indent="0" algn="l">
              <a:buNone/>
              <a:defRPr sz="2000" b="0" i="0">
                <a:solidFill>
                  <a:srgbClr val="FFFFFF"/>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itle 1"/>
          <p:cNvSpPr>
            <a:spLocks noGrp="1"/>
          </p:cNvSpPr>
          <p:nvPr>
            <p:ph type="title"/>
          </p:nvPr>
        </p:nvSpPr>
        <p:spPr>
          <a:xfrm>
            <a:off x="4778616" y="3722347"/>
            <a:ext cx="4073154" cy="1331526"/>
          </a:xfrm>
          <a:prstGeom prst="rect">
            <a:avLst/>
          </a:prstGeom>
        </p:spPr>
        <p:txBody>
          <a:bodyPr/>
          <a:lstStyle>
            <a:lvl1pPr algn="l">
              <a:defRPr sz="3800" b="1" baseline="0">
                <a:solidFill>
                  <a:schemeClr val="bg1"/>
                </a:solidFill>
                <a:latin typeface="Calibri" charset="0"/>
                <a:ea typeface="Calibri" charset="0"/>
                <a:cs typeface="Calibri" charset="0"/>
              </a:defRPr>
            </a:lvl1pPr>
          </a:lstStyle>
          <a:p>
            <a:r>
              <a:rPr lang="en-US" dirty="0"/>
              <a:t>Click to edit Master title style</a:t>
            </a:r>
          </a:p>
        </p:txBody>
      </p:sp>
    </p:spTree>
    <p:extLst>
      <p:ext uri="{BB962C8B-B14F-4D97-AF65-F5344CB8AC3E}">
        <p14:creationId xmlns:p14="http://schemas.microsoft.com/office/powerpoint/2010/main" val="80373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595"/>
            <a:ext cx="9142412" cy="68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76297" y="3207788"/>
            <a:ext cx="4026021" cy="874017"/>
          </a:xfrm>
          <a:prstGeom prst="rect">
            <a:avLst/>
          </a:prstGeom>
        </p:spPr>
        <p:txBody>
          <a:bodyPr/>
          <a:lstStyle>
            <a:lvl1pPr marL="0" indent="0" algn="l">
              <a:buNone/>
              <a:defRPr sz="2000" b="0" i="0" baseline="0">
                <a:solidFill>
                  <a:srgbClr val="FFFFFF"/>
                </a:solidFill>
                <a:latin typeface="Calibri" charset="0"/>
                <a:ea typeface="Calibri" charset="0"/>
                <a:cs typeface="Calibri"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title"/>
          </p:nvPr>
        </p:nvSpPr>
        <p:spPr>
          <a:xfrm>
            <a:off x="376297" y="602074"/>
            <a:ext cx="4026021" cy="2333037"/>
          </a:xfrm>
          <a:prstGeom prst="rect">
            <a:avLst/>
          </a:prstGeom>
        </p:spPr>
        <p:txBody>
          <a:bodyPr/>
          <a:lstStyle>
            <a:lvl1pPr marL="0" indent="0" algn="l">
              <a:defRPr sz="3800" b="1" baseline="0">
                <a:solidFill>
                  <a:schemeClr val="bg1"/>
                </a:solidFill>
                <a:latin typeface="Calibri" charset="0"/>
                <a:ea typeface="Calibri" charset="0"/>
                <a:cs typeface="Calibri" charset="0"/>
              </a:defRPr>
            </a:lvl1p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64400" y="5771809"/>
            <a:ext cx="155939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8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64400" y="1020962"/>
            <a:ext cx="8223194" cy="555215"/>
          </a:xfrm>
          <a:prstGeom prst="rect">
            <a:avLst/>
          </a:prstGeom>
        </p:spPr>
        <p:txBody>
          <a:bodyPr lIns="0" rIns="0"/>
          <a:lstStyle>
            <a:lvl1pPr algn="l">
              <a:defRPr sz="3200" b="1" baseline="0">
                <a:solidFill>
                  <a:srgbClr val="430098"/>
                </a:solidFill>
                <a:latin typeface="Calibri" charset="0"/>
                <a:ea typeface="Calibri" charset="0"/>
                <a:cs typeface="Calibri" charset="0"/>
              </a:defRPr>
            </a:lvl1pPr>
          </a:lstStyle>
          <a:p>
            <a:r>
              <a:rPr lang="en-US" dirty="0"/>
              <a:t>Click to edit Master title style</a:t>
            </a:r>
          </a:p>
        </p:txBody>
      </p:sp>
      <p:sp>
        <p:nvSpPr>
          <p:cNvPr id="3" name="Content Placeholder 2"/>
          <p:cNvSpPr>
            <a:spLocks noGrp="1"/>
          </p:cNvSpPr>
          <p:nvPr>
            <p:ph idx="1"/>
          </p:nvPr>
        </p:nvSpPr>
        <p:spPr>
          <a:xfrm>
            <a:off x="464400" y="1844824"/>
            <a:ext cx="8223194" cy="3600400"/>
          </a:xfrm>
          <a:prstGeom prst="rect">
            <a:avLst/>
          </a:prstGeom>
        </p:spPr>
        <p:txBody>
          <a:bodyPr lIns="0" rIns="0"/>
          <a:lstStyle>
            <a:lvl1pPr marL="0" indent="0">
              <a:buNone/>
              <a:defRPr sz="2400" b="1" i="0" baseline="0">
                <a:solidFill>
                  <a:schemeClr val="accent4"/>
                </a:solidFill>
                <a:latin typeface="Calibri" charset="0"/>
                <a:ea typeface="Calibri" charset="0"/>
                <a:cs typeface="Calibri" charset="0"/>
              </a:defRPr>
            </a:lvl1pPr>
            <a:lvl2pPr marL="7938" indent="0">
              <a:buNone/>
              <a:tabLst/>
              <a:defRPr sz="2000" b="0" i="0">
                <a:solidFill>
                  <a:schemeClr val="accent4"/>
                </a:solidFill>
                <a:latin typeface="Calibri" charset="0"/>
                <a:ea typeface="Calibri" charset="0"/>
                <a:cs typeface="Calibri" charset="0"/>
              </a:defRPr>
            </a:lvl2pPr>
            <a:lvl3pPr marL="319088" indent="-319088">
              <a:tabLst/>
              <a:defRPr sz="2000" b="0" i="0">
                <a:solidFill>
                  <a:schemeClr val="accent4"/>
                </a:solidFill>
                <a:latin typeface="Calibri" charset="0"/>
                <a:ea typeface="Calibri" charset="0"/>
                <a:cs typeface="Calibri" charset="0"/>
              </a:defRPr>
            </a:lvl3pPr>
            <a:lvl4pPr marL="760413" indent="-403225">
              <a:buFont typeface="Calibri" panose="020F0502020204030204" pitchFamily="34" charset="0"/>
              <a:buChar char="–"/>
              <a:tabLst/>
              <a:defRPr sz="2000" b="0" i="0">
                <a:solidFill>
                  <a:schemeClr val="accent4"/>
                </a:solidFill>
                <a:latin typeface="Calibri" charset="0"/>
                <a:ea typeface="Calibri" charset="0"/>
                <a:cs typeface="Calibri" charset="0"/>
              </a:defRPr>
            </a:lvl4pPr>
            <a:lvl5pPr marL="1155700" indent="-395288">
              <a:buFont typeface="Arial" charset="0"/>
              <a:buChar char="•"/>
              <a:tabLst/>
              <a:defRPr sz="2000" b="0" i="0">
                <a:solidFill>
                  <a:schemeClr val="accent4"/>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464400" y="481675"/>
            <a:ext cx="8223194" cy="252000"/>
          </a:xfrm>
          <a:prstGeom prst="rect">
            <a:avLst/>
          </a:prstGeom>
        </p:spPr>
        <p:txBody>
          <a:bodyPr lIns="0" rIns="0"/>
          <a:lstStyle>
            <a:lvl1pPr marL="0" indent="0">
              <a:buNone/>
              <a:defRPr sz="1200" baseline="0">
                <a:solidFill>
                  <a:schemeClr val="accent4"/>
                </a:solidFill>
              </a:defRPr>
            </a:lvl1pPr>
          </a:lstStyle>
          <a:p>
            <a:pPr lvl="0"/>
            <a:r>
              <a:rPr lang="en-US" dirty="0"/>
              <a:t>Click to edit Master text styles</a:t>
            </a:r>
          </a:p>
        </p:txBody>
      </p:sp>
      <p:pic>
        <p:nvPicPr>
          <p:cNvPr id="5" name="Picture 3" descr="\\internal.vic.gov.au\DPC\HomeDirs1\vicum6x\Desktop\Untitled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6406" y="776004"/>
            <a:ext cx="8231188" cy="28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2344" y="6389552"/>
            <a:ext cx="2695250" cy="144000"/>
          </a:xfrm>
          <a:prstGeom prst="rect">
            <a:avLst/>
          </a:prstGeom>
        </p:spPr>
      </p:pic>
    </p:spTree>
    <p:extLst>
      <p:ext uri="{BB962C8B-B14F-4D97-AF65-F5344CB8AC3E}">
        <p14:creationId xmlns:p14="http://schemas.microsoft.com/office/powerpoint/2010/main" val="331630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Picture Placeholder 4"/>
          <p:cNvSpPr>
            <a:spLocks noGrp="1"/>
          </p:cNvSpPr>
          <p:nvPr>
            <p:ph type="pic" sz="quarter" idx="11"/>
          </p:nvPr>
        </p:nvSpPr>
        <p:spPr>
          <a:xfrm>
            <a:off x="4854575" y="1020963"/>
            <a:ext cx="3855792" cy="4399448"/>
          </a:xfrm>
          <a:prstGeom prst="rect">
            <a:avLst/>
          </a:prstGeom>
        </p:spPr>
        <p:txBody>
          <a:bodyPr/>
          <a:lstStyle>
            <a:lvl1pPr marL="0" indent="0">
              <a:buNone/>
              <a:defRPr sz="2000">
                <a:solidFill>
                  <a:schemeClr val="tx1">
                    <a:lumMod val="50000"/>
                    <a:lumOff val="50000"/>
                  </a:schemeClr>
                </a:solidFill>
              </a:defRPr>
            </a:lvl1pPr>
          </a:lstStyle>
          <a:p>
            <a:pPr lvl="0"/>
            <a:endParaRPr lang="en-US"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2344" y="6390431"/>
            <a:ext cx="2695250" cy="144000"/>
          </a:xfrm>
          <a:prstGeom prst="rect">
            <a:avLst/>
          </a:prstGeom>
        </p:spPr>
      </p:pic>
      <p:pic>
        <p:nvPicPr>
          <p:cNvPr id="8" name="Picture 3" descr="\\internal.vic.gov.au\DPC\HomeDirs1\vicum6x\Desktop\Untitled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406" y="776004"/>
            <a:ext cx="8231188" cy="285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a:xfrm>
            <a:off x="464400" y="1020962"/>
            <a:ext cx="4173588" cy="555215"/>
          </a:xfrm>
          <a:prstGeom prst="rect">
            <a:avLst/>
          </a:prstGeom>
        </p:spPr>
        <p:txBody>
          <a:bodyPr lIns="0" rIns="0"/>
          <a:lstStyle>
            <a:lvl1pPr algn="l">
              <a:defRPr sz="3200" b="1" baseline="0">
                <a:solidFill>
                  <a:srgbClr val="430098"/>
                </a:solidFill>
                <a:latin typeface="Calibri" charset="0"/>
                <a:ea typeface="Calibri" charset="0"/>
                <a:cs typeface="Calibri" charset="0"/>
              </a:defRPr>
            </a:lvl1pPr>
          </a:lstStyle>
          <a:p>
            <a:r>
              <a:rPr lang="en-US" dirty="0"/>
              <a:t>Click to edit Master title</a:t>
            </a:r>
          </a:p>
        </p:txBody>
      </p:sp>
      <p:sp>
        <p:nvSpPr>
          <p:cNvPr id="13" name="Content Placeholder 2"/>
          <p:cNvSpPr>
            <a:spLocks noGrp="1"/>
          </p:cNvSpPr>
          <p:nvPr>
            <p:ph idx="1"/>
          </p:nvPr>
        </p:nvSpPr>
        <p:spPr>
          <a:xfrm>
            <a:off x="464400" y="1844824"/>
            <a:ext cx="4173588" cy="3575586"/>
          </a:xfrm>
          <a:prstGeom prst="rect">
            <a:avLst/>
          </a:prstGeom>
        </p:spPr>
        <p:txBody>
          <a:bodyPr lIns="0" rIns="0"/>
          <a:lstStyle>
            <a:lvl1pPr marL="0" indent="0">
              <a:buNone/>
              <a:defRPr sz="2400" b="1" i="0" baseline="0">
                <a:solidFill>
                  <a:schemeClr val="accent4"/>
                </a:solidFill>
                <a:latin typeface="Calibri" charset="0"/>
                <a:ea typeface="Calibri" charset="0"/>
                <a:cs typeface="Calibri" charset="0"/>
              </a:defRPr>
            </a:lvl1pPr>
            <a:lvl2pPr marL="7938" indent="0">
              <a:buNone/>
              <a:tabLst/>
              <a:defRPr sz="2000" b="0" i="0">
                <a:solidFill>
                  <a:schemeClr val="accent4"/>
                </a:solidFill>
                <a:latin typeface="Calibri" charset="0"/>
                <a:ea typeface="Calibri" charset="0"/>
                <a:cs typeface="Calibri" charset="0"/>
              </a:defRPr>
            </a:lvl2pPr>
            <a:lvl3pPr marL="319088" indent="-319088">
              <a:tabLst/>
              <a:defRPr sz="2000" b="0" i="0">
                <a:solidFill>
                  <a:schemeClr val="accent4"/>
                </a:solidFill>
                <a:latin typeface="Calibri" charset="0"/>
                <a:ea typeface="Calibri" charset="0"/>
                <a:cs typeface="Calibri" charset="0"/>
              </a:defRPr>
            </a:lvl3pPr>
            <a:lvl4pPr marL="760413" indent="-403225">
              <a:buFont typeface="Calibri" panose="020F0502020204030204" pitchFamily="34" charset="0"/>
              <a:buChar char="–"/>
              <a:tabLst/>
              <a:defRPr sz="2000" b="0" i="0">
                <a:solidFill>
                  <a:schemeClr val="accent4"/>
                </a:solidFill>
                <a:latin typeface="Calibri" charset="0"/>
                <a:ea typeface="Calibri" charset="0"/>
                <a:cs typeface="Calibri" charset="0"/>
              </a:defRPr>
            </a:lvl4pPr>
            <a:lvl5pPr marL="1155700" indent="-395288">
              <a:buFont typeface="Arial" charset="0"/>
              <a:buChar char="•"/>
              <a:tabLst/>
              <a:defRPr sz="2000" b="0" i="0">
                <a:solidFill>
                  <a:schemeClr val="accent4"/>
                </a:solidFill>
                <a:latin typeface="Calibri" charset="0"/>
                <a:ea typeface="Calibri" charset="0"/>
                <a:cs typeface="Calibri"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0"/>
          </p:nvPr>
        </p:nvSpPr>
        <p:spPr>
          <a:xfrm>
            <a:off x="464400" y="481675"/>
            <a:ext cx="8223194" cy="252000"/>
          </a:xfrm>
          <a:prstGeom prst="rect">
            <a:avLst/>
          </a:prstGeom>
        </p:spPr>
        <p:txBody>
          <a:bodyPr lIns="0" rIns="0"/>
          <a:lstStyle>
            <a:lvl1pPr marL="0" indent="0">
              <a:buNone/>
              <a:defRPr sz="1200" baseline="0">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115054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4" y="535"/>
            <a:ext cx="9142571" cy="685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80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p:cSld name="1_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4400" y="1020962"/>
            <a:ext cx="8223194" cy="55521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3200" b="1" i="0" u="none" strike="noStrike" cap="none">
                <a:solidFill>
                  <a:srgbClr val="430098"/>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1"/>
          </p:nvPr>
        </p:nvSpPr>
        <p:spPr>
          <a:xfrm>
            <a:off x="464400" y="1844824"/>
            <a:ext cx="8223194" cy="36004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chemeClr val="accent4"/>
              </a:buClr>
              <a:buSzPts val="2400"/>
              <a:buFont typeface="Arial"/>
              <a:buNone/>
              <a:defRPr sz="2400" b="1" i="0" u="none" strike="noStrike" cap="none">
                <a:solidFill>
                  <a:schemeClr val="accent4"/>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accent4"/>
              </a:buClr>
              <a:buSzPts val="2000"/>
              <a:buFont typeface="Arial"/>
              <a:buNone/>
              <a:defRPr sz="2000" b="0" i="0" u="none" strike="noStrike" cap="none">
                <a:solidFill>
                  <a:schemeClr val="accent4"/>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accent4"/>
              </a:buClr>
              <a:buSzPts val="2000"/>
              <a:buFont typeface="Arial"/>
              <a:buChar char="•"/>
              <a:defRPr sz="2000" b="0" i="0" u="none" strike="noStrike" cap="none">
                <a:solidFill>
                  <a:schemeClr val="accent4"/>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accent4"/>
              </a:buClr>
              <a:buSzPts val="2000"/>
              <a:buFont typeface="Calibri"/>
              <a:buChar char="–"/>
              <a:defRPr sz="2000" b="0" i="0" u="none" strike="noStrike" cap="none">
                <a:solidFill>
                  <a:schemeClr val="accent4"/>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accent4"/>
              </a:buClr>
              <a:buSzPts val="2000"/>
              <a:buFont typeface="Arial"/>
              <a:buChar char="•"/>
              <a:defRPr sz="2000" b="0" i="0" u="none" strike="noStrike" cap="none">
                <a:solidFill>
                  <a:schemeClr val="accent4"/>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body" idx="2"/>
          </p:nvPr>
        </p:nvSpPr>
        <p:spPr>
          <a:xfrm>
            <a:off x="464400" y="481675"/>
            <a:ext cx="8223194" cy="2520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40"/>
              </a:spcBef>
              <a:spcAft>
                <a:spcPts val="0"/>
              </a:spcAft>
              <a:buClr>
                <a:schemeClr val="accent4"/>
              </a:buClr>
              <a:buSzPts val="1200"/>
              <a:buFont typeface="Arial"/>
              <a:buNone/>
              <a:defRPr sz="1200" b="0" i="0" u="none" strike="noStrike" cap="none">
                <a:solidFill>
                  <a:schemeClr val="accent4"/>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 name="Google Shape;19;p3" descr="\\internal.vic.gov.au\DPC\HomeDirs1\vicum6x\Desktop\Untitled2.png"/>
          <p:cNvPicPr preferRelativeResize="0"/>
          <p:nvPr/>
        </p:nvPicPr>
        <p:blipFill rotWithShape="1">
          <a:blip r:embed="rId2">
            <a:alphaModFix/>
          </a:blip>
          <a:srcRect/>
          <a:stretch/>
        </p:blipFill>
        <p:spPr>
          <a:xfrm>
            <a:off x="456406" y="776004"/>
            <a:ext cx="8231188" cy="28575"/>
          </a:xfrm>
          <a:prstGeom prst="rect">
            <a:avLst/>
          </a:prstGeom>
          <a:noFill/>
          <a:ln>
            <a:noFill/>
          </a:ln>
        </p:spPr>
      </p:pic>
      <p:pic>
        <p:nvPicPr>
          <p:cNvPr id="20" name="Google Shape;20;p3"/>
          <p:cNvPicPr preferRelativeResize="0"/>
          <p:nvPr/>
        </p:nvPicPr>
        <p:blipFill rotWithShape="1">
          <a:blip r:embed="rId3">
            <a:alphaModFix/>
          </a:blip>
          <a:srcRect/>
          <a:stretch/>
        </p:blipFill>
        <p:spPr>
          <a:xfrm>
            <a:off x="5992344" y="6389552"/>
            <a:ext cx="2695250" cy="144000"/>
          </a:xfrm>
          <a:prstGeom prst="rect">
            <a:avLst/>
          </a:prstGeom>
          <a:noFill/>
          <a:ln>
            <a:noFill/>
          </a:ln>
        </p:spPr>
      </p:pic>
    </p:spTree>
    <p:extLst>
      <p:ext uri="{BB962C8B-B14F-4D97-AF65-F5344CB8AC3E}">
        <p14:creationId xmlns:p14="http://schemas.microsoft.com/office/powerpoint/2010/main" val="213979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464400" y="5771809"/>
            <a:ext cx="155939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013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ovic.vic.gov.au/privacy/guidelines-to-the-information-privacy-principle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905235" y="4437112"/>
            <a:ext cx="3951738" cy="1674186"/>
          </a:xfrm>
        </p:spPr>
        <p:txBody>
          <a:bodyPr/>
          <a:lstStyle/>
          <a:p>
            <a:r>
              <a:rPr lang="en-AU" sz="1800" dirty="0">
                <a:effectLst/>
                <a:latin typeface="Calibri" panose="020F0502020204030204" pitchFamily="34" charset="0"/>
                <a:ea typeface="Calibri" panose="020F0502020204030204" pitchFamily="34" charset="0"/>
              </a:rPr>
              <a:t>Lightning talk 3 -</a:t>
            </a:r>
          </a:p>
          <a:p>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An introduction or refresher for VPS employees on the rules around sharing personal information.</a:t>
            </a:r>
          </a:p>
          <a:p>
            <a:endParaRPr lang="en-AU" sz="1800" dirty="0">
              <a:latin typeface="Calibri" panose="020F0502020204030204" pitchFamily="34" charset="0"/>
            </a:endParaRPr>
          </a:p>
          <a:p>
            <a:r>
              <a:rPr lang="en-AU" dirty="0"/>
              <a:t>PAW 2021</a:t>
            </a:r>
          </a:p>
          <a:p>
            <a:endParaRPr lang="en-AU" dirty="0"/>
          </a:p>
        </p:txBody>
      </p:sp>
      <p:sp>
        <p:nvSpPr>
          <p:cNvPr id="3" name="Title 2"/>
          <p:cNvSpPr>
            <a:spLocks noGrp="1"/>
          </p:cNvSpPr>
          <p:nvPr>
            <p:ph type="title"/>
          </p:nvPr>
        </p:nvSpPr>
        <p:spPr>
          <a:xfrm>
            <a:off x="4788024" y="1916832"/>
            <a:ext cx="4068949" cy="998645"/>
          </a:xfrm>
        </p:spPr>
        <p:txBody>
          <a:bodyPr/>
          <a:lstStyle/>
          <a:p>
            <a:r>
              <a:rPr lang="en-AU" sz="4000" dirty="0"/>
              <a:t>Sharing personal information: </a:t>
            </a:r>
            <a:br>
              <a:rPr lang="en-AU" sz="4000" dirty="0"/>
            </a:br>
            <a:r>
              <a:rPr lang="en-AU" sz="4000" dirty="0"/>
              <a:t>The basics</a:t>
            </a:r>
          </a:p>
        </p:txBody>
      </p:sp>
    </p:spTree>
    <p:extLst>
      <p:ext uri="{BB962C8B-B14F-4D97-AF65-F5344CB8AC3E}">
        <p14:creationId xmlns:p14="http://schemas.microsoft.com/office/powerpoint/2010/main" val="1690669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FF24-F864-4791-81FF-B15E9C550F07}"/>
              </a:ext>
            </a:extLst>
          </p:cNvPr>
          <p:cNvSpPr>
            <a:spLocks noGrp="1"/>
          </p:cNvSpPr>
          <p:nvPr>
            <p:ph type="title"/>
          </p:nvPr>
        </p:nvSpPr>
        <p:spPr>
          <a:xfrm>
            <a:off x="464400" y="1020962"/>
            <a:ext cx="8223194" cy="1183902"/>
          </a:xfrm>
        </p:spPr>
        <p:txBody>
          <a:bodyPr/>
          <a:lstStyle/>
          <a:p>
            <a:r>
              <a:rPr lang="en-US" dirty="0"/>
              <a:t>I</a:t>
            </a:r>
            <a:r>
              <a:rPr lang="en-AU" dirty="0" err="1"/>
              <a:t>nformation</a:t>
            </a:r>
            <a:r>
              <a:rPr lang="en-AU" dirty="0"/>
              <a:t> sharing (inter and intra)</a:t>
            </a:r>
          </a:p>
        </p:txBody>
      </p:sp>
      <p:sp>
        <p:nvSpPr>
          <p:cNvPr id="3" name="Text Placeholder 2">
            <a:extLst>
              <a:ext uri="{FF2B5EF4-FFF2-40B4-BE49-F238E27FC236}">
                <a16:creationId xmlns:a16="http://schemas.microsoft.com/office/drawing/2014/main" id="{0A1C8F90-C282-43CB-BD6E-005BCBE9B442}"/>
              </a:ext>
            </a:extLst>
          </p:cNvPr>
          <p:cNvSpPr>
            <a:spLocks noGrp="1"/>
          </p:cNvSpPr>
          <p:nvPr>
            <p:ph type="body" idx="1"/>
          </p:nvPr>
        </p:nvSpPr>
        <p:spPr>
          <a:xfrm>
            <a:off x="464400" y="1844824"/>
            <a:ext cx="8223194" cy="3888432"/>
          </a:xfrm>
        </p:spPr>
        <p:txBody>
          <a:bodyPr/>
          <a:lstStyle/>
          <a:p>
            <a:pPr marL="228600" indent="0"/>
            <a:endParaRPr lang="en-AU" b="0" dirty="0"/>
          </a:p>
          <a:p>
            <a:pPr marL="228600" indent="0"/>
            <a:endParaRPr lang="en-AU" dirty="0"/>
          </a:p>
        </p:txBody>
      </p:sp>
      <p:sp>
        <p:nvSpPr>
          <p:cNvPr id="4" name="Text Placeholder 3">
            <a:extLst>
              <a:ext uri="{FF2B5EF4-FFF2-40B4-BE49-F238E27FC236}">
                <a16:creationId xmlns:a16="http://schemas.microsoft.com/office/drawing/2014/main" id="{A5F6BED7-3EBE-4FCA-88F6-88BE97349BA8}"/>
              </a:ext>
            </a:extLst>
          </p:cNvPr>
          <p:cNvSpPr>
            <a:spLocks noGrp="1"/>
          </p:cNvSpPr>
          <p:nvPr>
            <p:ph type="body" idx="2"/>
          </p:nvPr>
        </p:nvSpPr>
        <p:spPr>
          <a:xfrm>
            <a:off x="179512" y="481675"/>
            <a:ext cx="8223194" cy="252000"/>
          </a:xfrm>
        </p:spPr>
        <p:txBody>
          <a:bodyPr/>
          <a:lstStyle/>
          <a:p>
            <a:r>
              <a:rPr lang="en-AU" dirty="0"/>
              <a:t>PAW 2021</a:t>
            </a:r>
          </a:p>
        </p:txBody>
      </p:sp>
      <p:sp>
        <p:nvSpPr>
          <p:cNvPr id="5" name="Text Placeholder 2">
            <a:extLst>
              <a:ext uri="{FF2B5EF4-FFF2-40B4-BE49-F238E27FC236}">
                <a16:creationId xmlns:a16="http://schemas.microsoft.com/office/drawing/2014/main" id="{C23A567F-C460-4AB8-A201-526C6610F7EE}"/>
              </a:ext>
            </a:extLst>
          </p:cNvPr>
          <p:cNvSpPr txBox="1">
            <a:spLocks/>
          </p:cNvSpPr>
          <p:nvPr/>
        </p:nvSpPr>
        <p:spPr>
          <a:xfrm>
            <a:off x="323528" y="1635033"/>
            <a:ext cx="8223194" cy="3888432"/>
          </a:xfrm>
          <a:prstGeom prst="rect">
            <a:avLst/>
          </a:prstGeom>
          <a:noFill/>
          <a:ln>
            <a:noFill/>
          </a:ln>
        </p:spPr>
        <p:txBody>
          <a:bodyPr spcFirstLastPara="1" wrap="square" lIns="91425" tIns="91425" rIns="91425" bIns="91425" anchor="t" anchorCtr="0"/>
          <a:lstStyle>
            <a:lvl1pPr marL="457200" marR="0" lvl="0" indent="-228600" algn="l" defTabSz="457200" rtl="0" eaLnBrk="0" fontAlgn="base" hangingPunct="0">
              <a:lnSpc>
                <a:spcPct val="100000"/>
              </a:lnSpc>
              <a:spcBef>
                <a:spcPts val="480"/>
              </a:spcBef>
              <a:spcAft>
                <a:spcPts val="0"/>
              </a:spcAft>
              <a:buClr>
                <a:schemeClr val="accent4"/>
              </a:buClr>
              <a:buSzPts val="2400"/>
              <a:buFont typeface="Arial"/>
              <a:buNone/>
              <a:defRPr sz="2400" b="1" i="0" u="none" strike="noStrike" kern="1200" cap="none">
                <a:solidFill>
                  <a:schemeClr val="accent4"/>
                </a:solidFill>
                <a:latin typeface="Calibri"/>
                <a:ea typeface="Calibri"/>
                <a:cs typeface="Calibri"/>
                <a:sym typeface="Calibri"/>
              </a:defRPr>
            </a:lvl1pPr>
            <a:lvl2pPr marL="914400" marR="0" lvl="1" indent="-228600" algn="l" defTabSz="457200" rtl="0" eaLnBrk="0" fontAlgn="base" hangingPunct="0">
              <a:lnSpc>
                <a:spcPct val="100000"/>
              </a:lnSpc>
              <a:spcBef>
                <a:spcPts val="400"/>
              </a:spcBef>
              <a:spcAft>
                <a:spcPts val="0"/>
              </a:spcAft>
              <a:buClr>
                <a:schemeClr val="accent4"/>
              </a:buClr>
              <a:buSzPts val="2000"/>
              <a:buFont typeface="Arial"/>
              <a:buNone/>
              <a:defRPr sz="2000" b="0" i="0" u="none" strike="noStrike" kern="1200" cap="none">
                <a:solidFill>
                  <a:schemeClr val="accent4"/>
                </a:solidFill>
                <a:latin typeface="Calibri"/>
                <a:ea typeface="Calibri"/>
                <a:cs typeface="Calibri"/>
                <a:sym typeface="Calibri"/>
              </a:defRPr>
            </a:lvl2pPr>
            <a:lvl3pPr marL="1371600" marR="0" lvl="2" indent="-355600" algn="l" defTabSz="457200" rtl="0" eaLnBrk="0" fontAlgn="base" hangingPunct="0">
              <a:lnSpc>
                <a:spcPct val="100000"/>
              </a:lnSpc>
              <a:spcBef>
                <a:spcPts val="400"/>
              </a:spcBef>
              <a:spcAft>
                <a:spcPts val="0"/>
              </a:spcAft>
              <a:buClr>
                <a:schemeClr val="accent4"/>
              </a:buClr>
              <a:buSzPts val="2000"/>
              <a:buFont typeface="Arial"/>
              <a:buChar char="•"/>
              <a:defRPr sz="2000" b="0" i="0" u="none" strike="noStrike" kern="1200" cap="none">
                <a:solidFill>
                  <a:schemeClr val="accent4"/>
                </a:solidFill>
                <a:latin typeface="Calibri"/>
                <a:ea typeface="Calibri"/>
                <a:cs typeface="Calibri"/>
                <a:sym typeface="Calibri"/>
              </a:defRPr>
            </a:lvl3pPr>
            <a:lvl4pPr marL="1828800" marR="0" lvl="3" indent="-355600" algn="l" defTabSz="457200" rtl="0" eaLnBrk="0" fontAlgn="base" hangingPunct="0">
              <a:lnSpc>
                <a:spcPct val="100000"/>
              </a:lnSpc>
              <a:spcBef>
                <a:spcPts val="400"/>
              </a:spcBef>
              <a:spcAft>
                <a:spcPts val="0"/>
              </a:spcAft>
              <a:buClr>
                <a:schemeClr val="accent4"/>
              </a:buClr>
              <a:buSzPts val="2000"/>
              <a:buFont typeface="Calibri"/>
              <a:buChar char="–"/>
              <a:defRPr sz="2000" b="0" i="0" u="none" strike="noStrike" kern="1200" cap="none">
                <a:solidFill>
                  <a:schemeClr val="accent4"/>
                </a:solidFill>
                <a:latin typeface="Calibri"/>
                <a:ea typeface="Calibri"/>
                <a:cs typeface="Calibri"/>
                <a:sym typeface="Calibri"/>
              </a:defRPr>
            </a:lvl4pPr>
            <a:lvl5pPr marL="2286000" marR="0" lvl="4" indent="-355600" algn="l" defTabSz="457200" rtl="0" eaLnBrk="0" fontAlgn="base" hangingPunct="0">
              <a:lnSpc>
                <a:spcPct val="100000"/>
              </a:lnSpc>
              <a:spcBef>
                <a:spcPts val="400"/>
              </a:spcBef>
              <a:spcAft>
                <a:spcPts val="0"/>
              </a:spcAft>
              <a:buClr>
                <a:schemeClr val="accent4"/>
              </a:buClr>
              <a:buSzPts val="2000"/>
              <a:buFont typeface="Arial"/>
              <a:buChar char="•"/>
              <a:defRPr sz="2000" b="0" i="0" u="none" strike="noStrike" kern="1200" cap="none">
                <a:solidFill>
                  <a:schemeClr val="accent4"/>
                </a:solidFill>
                <a:latin typeface="Calibri"/>
                <a:ea typeface="Calibri"/>
                <a:cs typeface="Calibri"/>
                <a:sym typeface="Calibri"/>
              </a:defRPr>
            </a:lvl5pPr>
            <a:lvl6pPr marL="2743200" marR="0" lvl="5" indent="-355600" algn="l" defTabSz="457200" rtl="0" eaLnBrk="1" latinLnBrk="0" hangingPunct="1">
              <a:lnSpc>
                <a:spcPct val="10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6pPr>
            <a:lvl7pPr marL="3200400" marR="0" lvl="6" indent="-355600" algn="l" defTabSz="457200" rtl="0" eaLnBrk="1" latinLnBrk="0" hangingPunct="1">
              <a:lnSpc>
                <a:spcPct val="10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7pPr>
            <a:lvl8pPr marL="3657600" marR="0" lvl="7" indent="-355600" algn="l" defTabSz="457200" rtl="0" eaLnBrk="1" latinLnBrk="0" hangingPunct="1">
              <a:lnSpc>
                <a:spcPct val="10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8pPr>
            <a:lvl9pPr marL="4114800" marR="0" lvl="8" indent="-355600" algn="l" defTabSz="457200" rtl="0" eaLnBrk="1" latinLnBrk="0" hangingPunct="1">
              <a:lnSpc>
                <a:spcPct val="10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9pPr>
          </a:lstStyle>
          <a:p>
            <a:pPr marL="228600" indent="0">
              <a:spcAft>
                <a:spcPts val="600"/>
              </a:spcAft>
            </a:pPr>
            <a:r>
              <a:rPr lang="en-US" b="0" dirty="0">
                <a:solidFill>
                  <a:schemeClr val="tx1"/>
                </a:solidFill>
              </a:rPr>
              <a:t>Information sharing refers to the collection, use and disclosure of personal information either within an organisation or between </a:t>
            </a:r>
            <a:r>
              <a:rPr lang="en-US" b="0" dirty="0" err="1">
                <a:solidFill>
                  <a:schemeClr val="tx1"/>
                </a:solidFill>
              </a:rPr>
              <a:t>organisations</a:t>
            </a:r>
            <a:r>
              <a:rPr lang="en-US" b="0" dirty="0">
                <a:solidFill>
                  <a:schemeClr val="tx1"/>
                </a:solidFill>
              </a:rPr>
              <a:t>. Information sharing can occur in many ways including:</a:t>
            </a:r>
          </a:p>
          <a:p>
            <a:pPr marL="571500" indent="-342900">
              <a:spcAft>
                <a:spcPts val="600"/>
              </a:spcAft>
              <a:buFont typeface="Arial" panose="020B0604020202020204" pitchFamily="34" charset="0"/>
              <a:buChar char="•"/>
            </a:pPr>
            <a:r>
              <a:rPr lang="en-US" sz="2000" b="0" dirty="0">
                <a:solidFill>
                  <a:schemeClr val="tx1"/>
                </a:solidFill>
              </a:rPr>
              <a:t>one organisation disclosing information (the disclosing organisation) to another (the receiving organisation);</a:t>
            </a:r>
          </a:p>
          <a:p>
            <a:pPr marL="571500" indent="-342900">
              <a:spcAft>
                <a:spcPts val="600"/>
              </a:spcAft>
              <a:buFont typeface="Arial" panose="020B0604020202020204" pitchFamily="34" charset="0"/>
              <a:buChar char="•"/>
            </a:pPr>
            <a:r>
              <a:rPr lang="en-US" sz="2000" b="0" dirty="0">
                <a:solidFill>
                  <a:schemeClr val="tx1"/>
                </a:solidFill>
              </a:rPr>
              <a:t>multiple </a:t>
            </a:r>
            <a:r>
              <a:rPr lang="en-US" sz="2000" b="0" dirty="0" err="1">
                <a:solidFill>
                  <a:schemeClr val="tx1"/>
                </a:solidFill>
              </a:rPr>
              <a:t>organisations</a:t>
            </a:r>
            <a:r>
              <a:rPr lang="en-US" sz="2000" b="0" dirty="0">
                <a:solidFill>
                  <a:schemeClr val="tx1"/>
                </a:solidFill>
              </a:rPr>
              <a:t> combining information in a database and making it available to each other; and </a:t>
            </a:r>
          </a:p>
          <a:p>
            <a:pPr marL="571500" indent="-342900">
              <a:spcAft>
                <a:spcPts val="600"/>
              </a:spcAft>
              <a:buFont typeface="Arial" panose="020B0604020202020204" pitchFamily="34" charset="0"/>
              <a:buChar char="•"/>
            </a:pPr>
            <a:r>
              <a:rPr lang="en-US" sz="2000" b="0" dirty="0">
                <a:solidFill>
                  <a:schemeClr val="tx1"/>
                </a:solidFill>
              </a:rPr>
              <a:t>the reciprocal exchange of information between </a:t>
            </a:r>
            <a:r>
              <a:rPr lang="en-US" sz="2000" b="0" dirty="0" err="1">
                <a:solidFill>
                  <a:schemeClr val="tx1"/>
                </a:solidFill>
              </a:rPr>
              <a:t>organisations</a:t>
            </a:r>
            <a:r>
              <a:rPr lang="en-US" sz="2000" b="0" dirty="0">
                <a:solidFill>
                  <a:schemeClr val="tx1"/>
                </a:solidFill>
              </a:rPr>
              <a:t>.</a:t>
            </a:r>
          </a:p>
        </p:txBody>
      </p:sp>
    </p:spTree>
    <p:extLst>
      <p:ext uri="{BB962C8B-B14F-4D97-AF65-F5344CB8AC3E}">
        <p14:creationId xmlns:p14="http://schemas.microsoft.com/office/powerpoint/2010/main" val="655322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FF24-F864-4791-81FF-B15E9C550F07}"/>
              </a:ext>
            </a:extLst>
          </p:cNvPr>
          <p:cNvSpPr>
            <a:spLocks noGrp="1"/>
          </p:cNvSpPr>
          <p:nvPr>
            <p:ph type="title"/>
          </p:nvPr>
        </p:nvSpPr>
        <p:spPr>
          <a:xfrm>
            <a:off x="395536" y="1020962"/>
            <a:ext cx="8223194" cy="1183902"/>
          </a:xfrm>
        </p:spPr>
        <p:txBody>
          <a:bodyPr/>
          <a:lstStyle/>
          <a:p>
            <a:r>
              <a:rPr lang="en-AU" dirty="0"/>
              <a:t>Use vs disclosure</a:t>
            </a:r>
          </a:p>
        </p:txBody>
      </p:sp>
      <p:sp>
        <p:nvSpPr>
          <p:cNvPr id="3" name="Text Placeholder 2">
            <a:extLst>
              <a:ext uri="{FF2B5EF4-FFF2-40B4-BE49-F238E27FC236}">
                <a16:creationId xmlns:a16="http://schemas.microsoft.com/office/drawing/2014/main" id="{0A1C8F90-C282-43CB-BD6E-005BCBE9B442}"/>
              </a:ext>
            </a:extLst>
          </p:cNvPr>
          <p:cNvSpPr>
            <a:spLocks noGrp="1"/>
          </p:cNvSpPr>
          <p:nvPr>
            <p:ph type="body" idx="1"/>
          </p:nvPr>
        </p:nvSpPr>
        <p:spPr>
          <a:xfrm>
            <a:off x="464400" y="1844824"/>
            <a:ext cx="8223194" cy="3888432"/>
          </a:xfrm>
        </p:spPr>
        <p:txBody>
          <a:bodyPr/>
          <a:lstStyle/>
          <a:p>
            <a:pPr marL="228600" indent="0"/>
            <a:endParaRPr lang="en-AU" b="0" dirty="0"/>
          </a:p>
          <a:p>
            <a:pPr marL="228600" indent="0"/>
            <a:endParaRPr lang="en-AU" dirty="0"/>
          </a:p>
        </p:txBody>
      </p:sp>
      <p:sp>
        <p:nvSpPr>
          <p:cNvPr id="4" name="Text Placeholder 3">
            <a:extLst>
              <a:ext uri="{FF2B5EF4-FFF2-40B4-BE49-F238E27FC236}">
                <a16:creationId xmlns:a16="http://schemas.microsoft.com/office/drawing/2014/main" id="{A5F6BED7-3EBE-4FCA-88F6-88BE97349BA8}"/>
              </a:ext>
            </a:extLst>
          </p:cNvPr>
          <p:cNvSpPr>
            <a:spLocks noGrp="1"/>
          </p:cNvSpPr>
          <p:nvPr>
            <p:ph type="body" idx="2"/>
          </p:nvPr>
        </p:nvSpPr>
        <p:spPr>
          <a:xfrm>
            <a:off x="107504" y="440696"/>
            <a:ext cx="8223194" cy="252000"/>
          </a:xfrm>
        </p:spPr>
        <p:txBody>
          <a:bodyPr/>
          <a:lstStyle/>
          <a:p>
            <a:r>
              <a:rPr lang="en-AU" dirty="0"/>
              <a:t>PAW 2021</a:t>
            </a:r>
          </a:p>
        </p:txBody>
      </p:sp>
      <p:sp>
        <p:nvSpPr>
          <p:cNvPr id="5" name="Text Placeholder 2">
            <a:extLst>
              <a:ext uri="{FF2B5EF4-FFF2-40B4-BE49-F238E27FC236}">
                <a16:creationId xmlns:a16="http://schemas.microsoft.com/office/drawing/2014/main" id="{A31EE9EB-DC50-404F-AB3E-14724A6F39EA}"/>
              </a:ext>
            </a:extLst>
          </p:cNvPr>
          <p:cNvSpPr txBox="1">
            <a:spLocks/>
          </p:cNvSpPr>
          <p:nvPr/>
        </p:nvSpPr>
        <p:spPr>
          <a:xfrm>
            <a:off x="323528" y="1628800"/>
            <a:ext cx="8223194" cy="3888432"/>
          </a:xfrm>
          <a:prstGeom prst="rect">
            <a:avLst/>
          </a:prstGeom>
          <a:noFill/>
          <a:ln>
            <a:noFill/>
          </a:ln>
        </p:spPr>
        <p:txBody>
          <a:bodyPr spcFirstLastPara="1" wrap="square" lIns="91425" tIns="91425" rIns="91425" bIns="91425" anchor="t" anchorCtr="0"/>
          <a:lstStyle>
            <a:lvl1pPr marL="457200" marR="0" lvl="0" indent="-228600" algn="l" defTabSz="457200" rtl="0" eaLnBrk="0" fontAlgn="base" hangingPunct="0">
              <a:lnSpc>
                <a:spcPct val="100000"/>
              </a:lnSpc>
              <a:spcBef>
                <a:spcPts val="480"/>
              </a:spcBef>
              <a:spcAft>
                <a:spcPts val="0"/>
              </a:spcAft>
              <a:buClr>
                <a:schemeClr val="accent4"/>
              </a:buClr>
              <a:buSzPts val="2400"/>
              <a:buFont typeface="Arial"/>
              <a:buNone/>
              <a:defRPr sz="2400" b="1" i="0" u="none" strike="noStrike" kern="1200" cap="none">
                <a:solidFill>
                  <a:schemeClr val="accent4"/>
                </a:solidFill>
                <a:latin typeface="Calibri"/>
                <a:ea typeface="Calibri"/>
                <a:cs typeface="Calibri"/>
                <a:sym typeface="Calibri"/>
              </a:defRPr>
            </a:lvl1pPr>
            <a:lvl2pPr marL="914400" marR="0" lvl="1" indent="-228600" algn="l" defTabSz="457200" rtl="0" eaLnBrk="0" fontAlgn="base" hangingPunct="0">
              <a:lnSpc>
                <a:spcPct val="100000"/>
              </a:lnSpc>
              <a:spcBef>
                <a:spcPts val="400"/>
              </a:spcBef>
              <a:spcAft>
                <a:spcPts val="0"/>
              </a:spcAft>
              <a:buClr>
                <a:schemeClr val="accent4"/>
              </a:buClr>
              <a:buSzPts val="2000"/>
              <a:buFont typeface="Arial"/>
              <a:buNone/>
              <a:defRPr sz="2000" b="0" i="0" u="none" strike="noStrike" kern="1200" cap="none">
                <a:solidFill>
                  <a:schemeClr val="accent4"/>
                </a:solidFill>
                <a:latin typeface="Calibri"/>
                <a:ea typeface="Calibri"/>
                <a:cs typeface="Calibri"/>
                <a:sym typeface="Calibri"/>
              </a:defRPr>
            </a:lvl2pPr>
            <a:lvl3pPr marL="1371600" marR="0" lvl="2" indent="-355600" algn="l" defTabSz="457200" rtl="0" eaLnBrk="0" fontAlgn="base" hangingPunct="0">
              <a:lnSpc>
                <a:spcPct val="100000"/>
              </a:lnSpc>
              <a:spcBef>
                <a:spcPts val="400"/>
              </a:spcBef>
              <a:spcAft>
                <a:spcPts val="0"/>
              </a:spcAft>
              <a:buClr>
                <a:schemeClr val="accent4"/>
              </a:buClr>
              <a:buSzPts val="2000"/>
              <a:buFont typeface="Arial"/>
              <a:buChar char="•"/>
              <a:defRPr sz="2000" b="0" i="0" u="none" strike="noStrike" kern="1200" cap="none">
                <a:solidFill>
                  <a:schemeClr val="accent4"/>
                </a:solidFill>
                <a:latin typeface="Calibri"/>
                <a:ea typeface="Calibri"/>
                <a:cs typeface="Calibri"/>
                <a:sym typeface="Calibri"/>
              </a:defRPr>
            </a:lvl3pPr>
            <a:lvl4pPr marL="1828800" marR="0" lvl="3" indent="-355600" algn="l" defTabSz="457200" rtl="0" eaLnBrk="0" fontAlgn="base" hangingPunct="0">
              <a:lnSpc>
                <a:spcPct val="100000"/>
              </a:lnSpc>
              <a:spcBef>
                <a:spcPts val="400"/>
              </a:spcBef>
              <a:spcAft>
                <a:spcPts val="0"/>
              </a:spcAft>
              <a:buClr>
                <a:schemeClr val="accent4"/>
              </a:buClr>
              <a:buSzPts val="2000"/>
              <a:buFont typeface="Calibri"/>
              <a:buChar char="–"/>
              <a:defRPr sz="2000" b="0" i="0" u="none" strike="noStrike" kern="1200" cap="none">
                <a:solidFill>
                  <a:schemeClr val="accent4"/>
                </a:solidFill>
                <a:latin typeface="Calibri"/>
                <a:ea typeface="Calibri"/>
                <a:cs typeface="Calibri"/>
                <a:sym typeface="Calibri"/>
              </a:defRPr>
            </a:lvl4pPr>
            <a:lvl5pPr marL="2286000" marR="0" lvl="4" indent="-355600" algn="l" defTabSz="457200" rtl="0" eaLnBrk="0" fontAlgn="base" hangingPunct="0">
              <a:lnSpc>
                <a:spcPct val="100000"/>
              </a:lnSpc>
              <a:spcBef>
                <a:spcPts val="400"/>
              </a:spcBef>
              <a:spcAft>
                <a:spcPts val="0"/>
              </a:spcAft>
              <a:buClr>
                <a:schemeClr val="accent4"/>
              </a:buClr>
              <a:buSzPts val="2000"/>
              <a:buFont typeface="Arial"/>
              <a:buChar char="•"/>
              <a:defRPr sz="2000" b="0" i="0" u="none" strike="noStrike" kern="1200" cap="none">
                <a:solidFill>
                  <a:schemeClr val="accent4"/>
                </a:solidFill>
                <a:latin typeface="Calibri"/>
                <a:ea typeface="Calibri"/>
                <a:cs typeface="Calibri"/>
                <a:sym typeface="Calibri"/>
              </a:defRPr>
            </a:lvl5pPr>
            <a:lvl6pPr marL="2743200" marR="0" lvl="5" indent="-355600" algn="l" defTabSz="457200" rtl="0" eaLnBrk="1" latinLnBrk="0" hangingPunct="1">
              <a:lnSpc>
                <a:spcPct val="10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6pPr>
            <a:lvl7pPr marL="3200400" marR="0" lvl="6" indent="-355600" algn="l" defTabSz="457200" rtl="0" eaLnBrk="1" latinLnBrk="0" hangingPunct="1">
              <a:lnSpc>
                <a:spcPct val="10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7pPr>
            <a:lvl8pPr marL="3657600" marR="0" lvl="7" indent="-355600" algn="l" defTabSz="457200" rtl="0" eaLnBrk="1" latinLnBrk="0" hangingPunct="1">
              <a:lnSpc>
                <a:spcPct val="10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8pPr>
            <a:lvl9pPr marL="4114800" marR="0" lvl="8" indent="-355600" algn="l" defTabSz="457200" rtl="0" eaLnBrk="1" latinLnBrk="0" hangingPunct="1">
              <a:lnSpc>
                <a:spcPct val="100000"/>
              </a:lnSpc>
              <a:spcBef>
                <a:spcPts val="400"/>
              </a:spcBef>
              <a:spcAft>
                <a:spcPts val="0"/>
              </a:spcAft>
              <a:buClr>
                <a:schemeClr val="dk1"/>
              </a:buClr>
              <a:buSzPts val="2000"/>
              <a:buFont typeface="Arial"/>
              <a:buChar char="•"/>
              <a:defRPr sz="2000" b="0" i="0" u="none" strike="noStrike" kern="1200" cap="none">
                <a:solidFill>
                  <a:schemeClr val="dk1"/>
                </a:solidFill>
                <a:latin typeface="Calibri"/>
                <a:ea typeface="Calibri"/>
                <a:cs typeface="Calibri"/>
                <a:sym typeface="Calibri"/>
              </a:defRPr>
            </a:lvl9pPr>
          </a:lstStyle>
          <a:p>
            <a:pPr marL="800100" indent="-342900">
              <a:lnSpc>
                <a:spcPct val="115000"/>
              </a:lnSpc>
              <a:spcBef>
                <a:spcPts val="600"/>
              </a:spcBef>
              <a:spcAft>
                <a:spcPts val="600"/>
              </a:spcAft>
              <a:buFont typeface="Arial" panose="020B0604020202020204" pitchFamily="34" charset="0"/>
              <a:buChar char="•"/>
            </a:pPr>
            <a:r>
              <a:rPr lang="en-US" b="0" dirty="0">
                <a:solidFill>
                  <a:srgbClr val="000000"/>
                </a:solidFill>
                <a:effectLst/>
                <a:latin typeface="Calibri" panose="020F0502020204030204" pitchFamily="34" charset="0"/>
                <a:ea typeface="Calibri" panose="020F0502020204030204" pitchFamily="34" charset="0"/>
                <a:cs typeface="National-Book"/>
              </a:rPr>
              <a:t>Where personal information is shared within the same organisation, the organisation uses the information that it holds. </a:t>
            </a:r>
          </a:p>
          <a:p>
            <a:pPr marL="800100" indent="-342900">
              <a:lnSpc>
                <a:spcPct val="115000"/>
              </a:lnSpc>
              <a:spcBef>
                <a:spcPts val="600"/>
              </a:spcBef>
              <a:spcAft>
                <a:spcPts val="600"/>
              </a:spcAft>
              <a:buFont typeface="Arial" panose="020B0604020202020204" pitchFamily="34" charset="0"/>
              <a:buChar char="•"/>
            </a:pPr>
            <a:r>
              <a:rPr lang="en-US" b="0" dirty="0">
                <a:solidFill>
                  <a:srgbClr val="000000"/>
                </a:solidFill>
                <a:latin typeface="Calibri" panose="020F0502020204030204" pitchFamily="34" charset="0"/>
                <a:ea typeface="Calibri" panose="020F0502020204030204" pitchFamily="34" charset="0"/>
                <a:cs typeface="National-Book"/>
              </a:rPr>
              <a:t>W</a:t>
            </a:r>
            <a:r>
              <a:rPr lang="en-US" b="0" dirty="0">
                <a:solidFill>
                  <a:srgbClr val="000000"/>
                </a:solidFill>
                <a:effectLst/>
                <a:latin typeface="Calibri" panose="020F0502020204030204" pitchFamily="34" charset="0"/>
                <a:ea typeface="Calibri" panose="020F0502020204030204" pitchFamily="34" charset="0"/>
                <a:cs typeface="National-Book"/>
              </a:rPr>
              <a:t>here personal information is shared with another legal entity, the organisation discloses the information it holds. </a:t>
            </a:r>
          </a:p>
          <a:p>
            <a:pPr marL="800100" indent="-342900">
              <a:lnSpc>
                <a:spcPct val="115000"/>
              </a:lnSpc>
              <a:spcBef>
                <a:spcPts val="600"/>
              </a:spcBef>
              <a:spcAft>
                <a:spcPts val="600"/>
              </a:spcAft>
              <a:buFont typeface="Arial" panose="020B0604020202020204" pitchFamily="34" charset="0"/>
              <a:buChar char="•"/>
            </a:pPr>
            <a:r>
              <a:rPr lang="en-US" b="0" dirty="0">
                <a:solidFill>
                  <a:srgbClr val="000000"/>
                </a:solidFill>
                <a:effectLst/>
                <a:latin typeface="Calibri" panose="020F0502020204030204" pitchFamily="34" charset="0"/>
                <a:ea typeface="Calibri" panose="020F0502020204030204" pitchFamily="34" charset="0"/>
                <a:cs typeface="National-Book"/>
              </a:rPr>
              <a:t>When the organisation discloses information to another organisation, the receiving organisation necessarily collects that information. </a:t>
            </a:r>
            <a:endParaRPr lang="en-AU" b="0" dirty="0">
              <a:solidFill>
                <a:srgbClr val="000000"/>
              </a:solidFill>
              <a:effectLst/>
              <a:latin typeface="Calibri" panose="020F0502020204030204" pitchFamily="34" charset="0"/>
              <a:ea typeface="Calibri" panose="020F0502020204030204" pitchFamily="34" charset="0"/>
              <a:cs typeface="National-Book"/>
            </a:endParaRPr>
          </a:p>
        </p:txBody>
      </p:sp>
    </p:spTree>
    <p:extLst>
      <p:ext uri="{BB962C8B-B14F-4D97-AF65-F5344CB8AC3E}">
        <p14:creationId xmlns:p14="http://schemas.microsoft.com/office/powerpoint/2010/main" val="423412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a:xfrm>
            <a:off x="467544" y="1020962"/>
            <a:ext cx="8223194" cy="555215"/>
          </a:xfrm>
        </p:spPr>
        <p:txBody>
          <a:bodyPr/>
          <a:lstStyle/>
          <a:p>
            <a:r>
              <a:rPr lang="en-US" dirty="0"/>
              <a:t>Ways personal information can be shared</a:t>
            </a:r>
          </a:p>
        </p:txBody>
      </p:sp>
      <p:sp>
        <p:nvSpPr>
          <p:cNvPr id="3" name="Content Placeholder 2">
            <a:extLst>
              <a:ext uri="{FF2B5EF4-FFF2-40B4-BE49-F238E27FC236}">
                <a16:creationId xmlns:a16="http://schemas.microsoft.com/office/drawing/2014/main" id="{0360E851-F7DE-8746-8A94-7FAB1A43C939}"/>
              </a:ext>
            </a:extLst>
          </p:cNvPr>
          <p:cNvSpPr>
            <a:spLocks noGrp="1"/>
          </p:cNvSpPr>
          <p:nvPr>
            <p:ph idx="1"/>
          </p:nvPr>
        </p:nvSpPr>
        <p:spPr>
          <a:xfrm>
            <a:off x="464400" y="1628800"/>
            <a:ext cx="8223194" cy="3600400"/>
          </a:xfrm>
        </p:spPr>
        <p:txBody>
          <a:bodyPr/>
          <a:lstStyle/>
          <a:p>
            <a:pPr lvl="3">
              <a:buFont typeface="Arial" panose="020B0604020202020204" pitchFamily="34" charset="0"/>
              <a:buChar char="•"/>
            </a:pPr>
            <a:r>
              <a:rPr lang="en-US" sz="2400" dirty="0">
                <a:solidFill>
                  <a:schemeClr val="tx1"/>
                </a:solidFill>
              </a:rPr>
              <a:t>Systemic information sharing</a:t>
            </a:r>
          </a:p>
          <a:p>
            <a:pPr lvl="4">
              <a:buFont typeface="Arial" panose="020B0604020202020204" pitchFamily="34" charset="0"/>
              <a:buChar char="•"/>
            </a:pPr>
            <a:r>
              <a:rPr lang="en-US" sz="1800" dirty="0">
                <a:solidFill>
                  <a:schemeClr val="tx1"/>
                </a:solidFill>
              </a:rPr>
              <a:t>Routine exchange of information for a specified purpose</a:t>
            </a:r>
          </a:p>
          <a:p>
            <a:pPr lvl="4">
              <a:buFont typeface="Arial" panose="020B0604020202020204" pitchFamily="34" charset="0"/>
              <a:buChar char="•"/>
            </a:pPr>
            <a:r>
              <a:rPr lang="en-US" sz="1800" dirty="0">
                <a:solidFill>
                  <a:schemeClr val="tx1"/>
                </a:solidFill>
              </a:rPr>
              <a:t>Should be governed by a written agreement or protocol</a:t>
            </a:r>
          </a:p>
          <a:p>
            <a:pPr lvl="3">
              <a:buFont typeface="Arial" panose="020B0604020202020204" pitchFamily="34" charset="0"/>
              <a:buChar char="•"/>
            </a:pPr>
            <a:r>
              <a:rPr lang="en-US" sz="2400" dirty="0">
                <a:solidFill>
                  <a:schemeClr val="tx1"/>
                </a:solidFill>
              </a:rPr>
              <a:t>Ad-hoc information sharing</a:t>
            </a:r>
          </a:p>
          <a:p>
            <a:pPr lvl="4">
              <a:buFont typeface="Arial" panose="020B0604020202020204" pitchFamily="34" charset="0"/>
              <a:buChar char="•"/>
            </a:pPr>
            <a:r>
              <a:rPr lang="en-US" sz="1800" dirty="0">
                <a:solidFill>
                  <a:schemeClr val="tx1"/>
                </a:solidFill>
              </a:rPr>
              <a:t>One-off disclosure or collection of personal information</a:t>
            </a:r>
          </a:p>
          <a:p>
            <a:pPr lvl="4">
              <a:buFont typeface="Arial" panose="020B0604020202020204" pitchFamily="34" charset="0"/>
              <a:buChar char="•"/>
            </a:pPr>
            <a:r>
              <a:rPr lang="en-US" sz="1800" dirty="0">
                <a:solidFill>
                  <a:schemeClr val="tx1"/>
                </a:solidFill>
              </a:rPr>
              <a:t>Should make a written record of the request and rationale for sharing the information</a:t>
            </a:r>
          </a:p>
          <a:p>
            <a:pPr lvl="3">
              <a:buFont typeface="Arial" panose="020B0604020202020204" pitchFamily="34" charset="0"/>
              <a:buChar char="•"/>
            </a:pPr>
            <a:r>
              <a:rPr lang="en-US" sz="2400" dirty="0">
                <a:solidFill>
                  <a:schemeClr val="tx1"/>
                </a:solidFill>
              </a:rPr>
              <a:t>Information sharing vs information release</a:t>
            </a:r>
          </a:p>
          <a:p>
            <a:pPr lvl="4">
              <a:buFont typeface="Arial" panose="020B0604020202020204" pitchFamily="34" charset="0"/>
              <a:buChar char="•"/>
            </a:pPr>
            <a:r>
              <a:rPr lang="en-US" sz="1800" dirty="0">
                <a:solidFill>
                  <a:schemeClr val="tx1"/>
                </a:solidFill>
              </a:rPr>
              <a:t>Information sharing = making information available under specified condition</a:t>
            </a:r>
          </a:p>
          <a:p>
            <a:pPr lvl="4">
              <a:buFont typeface="Arial" panose="020B0604020202020204" pitchFamily="34" charset="0"/>
              <a:buChar char="•"/>
            </a:pPr>
            <a:r>
              <a:rPr lang="en-US" sz="1800" dirty="0">
                <a:solidFill>
                  <a:schemeClr val="tx1"/>
                </a:solidFill>
              </a:rPr>
              <a:t>Information release = making information openly or publicly available with few or no restrictions on use or access</a:t>
            </a:r>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spTree>
    <p:extLst>
      <p:ext uri="{BB962C8B-B14F-4D97-AF65-F5344CB8AC3E}">
        <p14:creationId xmlns:p14="http://schemas.microsoft.com/office/powerpoint/2010/main" val="413454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09AE0A-CF7F-C544-989B-1B374A93EE54}"/>
              </a:ext>
            </a:extLst>
          </p:cNvPr>
          <p:cNvSpPr txBox="1"/>
          <p:nvPr/>
        </p:nvSpPr>
        <p:spPr>
          <a:xfrm>
            <a:off x="1073769" y="2420888"/>
            <a:ext cx="6942813" cy="2308324"/>
          </a:xfrm>
          <a:prstGeom prst="rect">
            <a:avLst/>
          </a:prstGeom>
          <a:noFill/>
        </p:spPr>
        <p:txBody>
          <a:bodyPr wrap="square" rtlCol="0">
            <a:spAutoFit/>
          </a:bodyPr>
          <a:lstStyle/>
          <a:p>
            <a:pPr algn="ctr"/>
            <a:r>
              <a:rPr lang="en-US" sz="4800" b="1" dirty="0">
                <a:solidFill>
                  <a:schemeClr val="bg1"/>
                </a:solidFill>
              </a:rPr>
              <a:t>Considerations before sharing personal information</a:t>
            </a:r>
            <a:endParaRPr lang="en-US" sz="4800" b="1" spc="300" dirty="0">
              <a:solidFill>
                <a:schemeClr val="bg1"/>
              </a:solidFill>
            </a:endParaRPr>
          </a:p>
        </p:txBody>
      </p:sp>
    </p:spTree>
    <p:extLst>
      <p:ext uri="{BB962C8B-B14F-4D97-AF65-F5344CB8AC3E}">
        <p14:creationId xmlns:p14="http://schemas.microsoft.com/office/powerpoint/2010/main" val="406101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p:txBody>
          <a:bodyPr/>
          <a:lstStyle/>
          <a:p>
            <a:r>
              <a:rPr lang="en-US" dirty="0"/>
              <a:t>Considerations before sharing personal information</a:t>
            </a:r>
          </a:p>
        </p:txBody>
      </p:sp>
      <p:sp>
        <p:nvSpPr>
          <p:cNvPr id="3" name="Content Placeholder 2">
            <a:extLst>
              <a:ext uri="{FF2B5EF4-FFF2-40B4-BE49-F238E27FC236}">
                <a16:creationId xmlns:a16="http://schemas.microsoft.com/office/drawing/2014/main" id="{0360E851-F7DE-8746-8A94-7FAB1A43C939}"/>
              </a:ext>
            </a:extLst>
          </p:cNvPr>
          <p:cNvSpPr>
            <a:spLocks noGrp="1"/>
          </p:cNvSpPr>
          <p:nvPr>
            <p:ph idx="1"/>
          </p:nvPr>
        </p:nvSpPr>
        <p:spPr>
          <a:xfrm>
            <a:off x="464400" y="2060848"/>
            <a:ext cx="8223194" cy="3600400"/>
          </a:xfrm>
        </p:spPr>
        <p:txBody>
          <a:bodyPr/>
          <a:lstStyle/>
          <a:p>
            <a:pPr lvl="3">
              <a:buFont typeface="Arial" panose="020B0604020202020204" pitchFamily="34" charset="0"/>
              <a:buChar char="•"/>
            </a:pPr>
            <a:r>
              <a:rPr lang="en-AU" sz="2400" dirty="0">
                <a:solidFill>
                  <a:srgbClr val="000000"/>
                </a:solidFill>
                <a:effectLst/>
                <a:latin typeface="Calibri" panose="020F0502020204030204" pitchFamily="34" charset="0"/>
                <a:ea typeface="Calibri" panose="020F0502020204030204" pitchFamily="34" charset="0"/>
                <a:cs typeface="National-Book"/>
              </a:rPr>
              <a:t>Type of personal information to be shared and value of the information</a:t>
            </a:r>
          </a:p>
          <a:p>
            <a:pPr lvl="3">
              <a:buFont typeface="Arial" panose="020B0604020202020204" pitchFamily="34" charset="0"/>
              <a:buChar char="•"/>
            </a:pPr>
            <a:r>
              <a:rPr lang="en-AU" sz="2400" dirty="0">
                <a:solidFill>
                  <a:srgbClr val="000000"/>
                </a:solidFill>
                <a:latin typeface="Calibri" panose="020F0502020204030204" pitchFamily="34" charset="0"/>
                <a:ea typeface="Calibri" panose="020F0502020204030204" pitchFamily="34" charset="0"/>
                <a:cs typeface="National-Book"/>
              </a:rPr>
              <a:t>Purpose of sharing</a:t>
            </a:r>
          </a:p>
          <a:p>
            <a:pPr lvl="3">
              <a:buFont typeface="Arial" panose="020B0604020202020204" pitchFamily="34" charset="0"/>
              <a:buChar char="•"/>
            </a:pPr>
            <a:r>
              <a:rPr lang="en-AU" sz="2400" dirty="0">
                <a:solidFill>
                  <a:srgbClr val="000000"/>
                </a:solidFill>
                <a:effectLst/>
                <a:latin typeface="Calibri" panose="020F0502020204030204" pitchFamily="34" charset="0"/>
                <a:ea typeface="Calibri" panose="020F0502020204030204" pitchFamily="34" charset="0"/>
                <a:cs typeface="National-Book"/>
              </a:rPr>
              <a:t>Permission to share personal information</a:t>
            </a:r>
          </a:p>
          <a:p>
            <a:pPr lvl="4">
              <a:buFont typeface="Arial" panose="020B0604020202020204" pitchFamily="34" charset="0"/>
              <a:buChar char="•"/>
            </a:pPr>
            <a:r>
              <a:rPr lang="en-AU" dirty="0">
                <a:solidFill>
                  <a:srgbClr val="000000"/>
                </a:solidFill>
                <a:latin typeface="Calibri" panose="020F0502020204030204" pitchFamily="34" charset="0"/>
                <a:ea typeface="Calibri" panose="020F0502020204030204" pitchFamily="34" charset="0"/>
                <a:cs typeface="National-Book"/>
              </a:rPr>
              <a:t>Enabling legislation</a:t>
            </a:r>
          </a:p>
          <a:p>
            <a:pPr lvl="4">
              <a:buFont typeface="Arial" panose="020B0604020202020204" pitchFamily="34" charset="0"/>
              <a:buChar char="•"/>
            </a:pPr>
            <a:r>
              <a:rPr lang="en-AU" dirty="0">
                <a:solidFill>
                  <a:srgbClr val="000000"/>
                </a:solidFill>
                <a:effectLst/>
                <a:latin typeface="Calibri" panose="020F0502020204030204" pitchFamily="34" charset="0"/>
                <a:ea typeface="Calibri" panose="020F0502020204030204" pitchFamily="34" charset="0"/>
                <a:cs typeface="National-Book"/>
              </a:rPr>
              <a:t>IPP 2</a:t>
            </a:r>
          </a:p>
          <a:p>
            <a:pPr lvl="3"/>
            <a:endParaRPr lang="en-AU" sz="2400" dirty="0">
              <a:solidFill>
                <a:srgbClr val="000000"/>
              </a:solidFill>
              <a:effectLst/>
              <a:latin typeface="Calibri" panose="020F0502020204030204" pitchFamily="34" charset="0"/>
              <a:ea typeface="Calibri" panose="020F0502020204030204" pitchFamily="34" charset="0"/>
              <a:cs typeface="National-Book"/>
            </a:endParaRPr>
          </a:p>
          <a:p>
            <a:pPr lvl="3"/>
            <a:endParaRPr lang="en-US" sz="2400" dirty="0"/>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spTree>
    <p:extLst>
      <p:ext uri="{BB962C8B-B14F-4D97-AF65-F5344CB8AC3E}">
        <p14:creationId xmlns:p14="http://schemas.microsoft.com/office/powerpoint/2010/main" val="2576389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09AE0A-CF7F-C544-989B-1B374A93EE54}"/>
              </a:ext>
            </a:extLst>
          </p:cNvPr>
          <p:cNvSpPr txBox="1"/>
          <p:nvPr/>
        </p:nvSpPr>
        <p:spPr>
          <a:xfrm>
            <a:off x="1073769" y="2420888"/>
            <a:ext cx="6942813" cy="1569660"/>
          </a:xfrm>
          <a:prstGeom prst="rect">
            <a:avLst/>
          </a:prstGeom>
          <a:noFill/>
        </p:spPr>
        <p:txBody>
          <a:bodyPr wrap="square" rtlCol="0">
            <a:spAutoFit/>
          </a:bodyPr>
          <a:lstStyle/>
          <a:p>
            <a:pPr algn="ctr"/>
            <a:r>
              <a:rPr lang="en-US" sz="4800" b="1" spc="300" dirty="0">
                <a:solidFill>
                  <a:schemeClr val="bg1"/>
                </a:solidFill>
              </a:rPr>
              <a:t>IPP 2.1 – Use and Disclosure </a:t>
            </a:r>
          </a:p>
        </p:txBody>
      </p:sp>
    </p:spTree>
    <p:extLst>
      <p:ext uri="{BB962C8B-B14F-4D97-AF65-F5344CB8AC3E}">
        <p14:creationId xmlns:p14="http://schemas.microsoft.com/office/powerpoint/2010/main" val="838601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p:txBody>
          <a:bodyPr/>
          <a:lstStyle/>
          <a:p>
            <a:r>
              <a:rPr lang="en-US" dirty="0"/>
              <a:t>IPP 2.1 - Primary purpose</a:t>
            </a:r>
          </a:p>
        </p:txBody>
      </p:sp>
      <p:sp>
        <p:nvSpPr>
          <p:cNvPr id="3" name="Content Placeholder 2">
            <a:extLst>
              <a:ext uri="{FF2B5EF4-FFF2-40B4-BE49-F238E27FC236}">
                <a16:creationId xmlns:a16="http://schemas.microsoft.com/office/drawing/2014/main" id="{0360E851-F7DE-8746-8A94-7FAB1A43C939}"/>
              </a:ext>
            </a:extLst>
          </p:cNvPr>
          <p:cNvSpPr>
            <a:spLocks noGrp="1"/>
          </p:cNvSpPr>
          <p:nvPr>
            <p:ph idx="1"/>
          </p:nvPr>
        </p:nvSpPr>
        <p:spPr>
          <a:xfrm>
            <a:off x="179512" y="1855767"/>
            <a:ext cx="8640960" cy="3600400"/>
          </a:xfrm>
        </p:spPr>
        <p:txBody>
          <a:bodyPr/>
          <a:lstStyle/>
          <a:p>
            <a:pPr marL="357188" lvl="3" indent="0">
              <a:spcAft>
                <a:spcPts val="600"/>
              </a:spcAft>
              <a:buNone/>
            </a:pPr>
            <a:r>
              <a:rPr lang="en-US" sz="2400" dirty="0"/>
              <a:t>Organisations may use and disclosure personal information for the primary purpose for which it was collected.</a:t>
            </a:r>
          </a:p>
          <a:p>
            <a:pPr lvl="4">
              <a:spcAft>
                <a:spcPts val="600"/>
              </a:spcAft>
              <a:buFont typeface="Arial" panose="020B0604020202020204" pitchFamily="34" charset="0"/>
              <a:buChar char="•"/>
            </a:pPr>
            <a:r>
              <a:rPr lang="en-US" dirty="0"/>
              <a:t>The primary purpose = the main reason the personal information was collected</a:t>
            </a:r>
          </a:p>
          <a:p>
            <a:pPr lvl="4">
              <a:spcAft>
                <a:spcPts val="600"/>
              </a:spcAft>
              <a:buFont typeface="Arial" panose="020B0604020202020204" pitchFamily="34" charset="0"/>
              <a:buChar char="•"/>
            </a:pPr>
            <a:r>
              <a:rPr lang="en-US" dirty="0"/>
              <a:t>The purpose for collecting the information can be inferred from the circumstances of the collection.</a:t>
            </a:r>
          </a:p>
          <a:p>
            <a:pPr lvl="4">
              <a:spcAft>
                <a:spcPts val="600"/>
              </a:spcAft>
              <a:buFont typeface="Arial" panose="020B0604020202020204" pitchFamily="34" charset="0"/>
              <a:buChar char="•"/>
            </a:pPr>
            <a:r>
              <a:rPr lang="en-US" dirty="0"/>
              <a:t>Linked to collection notices – </a:t>
            </a:r>
            <a:r>
              <a:rPr lang="en-US" dirty="0" err="1"/>
              <a:t>organisations</a:t>
            </a:r>
            <a:r>
              <a:rPr lang="en-US" dirty="0"/>
              <a:t> should have already explained the primary purpose of collection to the individual.</a:t>
            </a:r>
          </a:p>
          <a:p>
            <a:pPr lvl="3"/>
            <a:endParaRPr lang="en-US" dirty="0"/>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spTree>
    <p:extLst>
      <p:ext uri="{BB962C8B-B14F-4D97-AF65-F5344CB8AC3E}">
        <p14:creationId xmlns:p14="http://schemas.microsoft.com/office/powerpoint/2010/main" val="2504325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p:txBody>
          <a:bodyPr/>
          <a:lstStyle/>
          <a:p>
            <a:r>
              <a:rPr lang="en-US" dirty="0"/>
              <a:t>IPP 2.1(a) – Reasonably expected secondary related purpose</a:t>
            </a:r>
          </a:p>
        </p:txBody>
      </p:sp>
      <p:sp>
        <p:nvSpPr>
          <p:cNvPr id="3" name="Content Placeholder 2">
            <a:extLst>
              <a:ext uri="{FF2B5EF4-FFF2-40B4-BE49-F238E27FC236}">
                <a16:creationId xmlns:a16="http://schemas.microsoft.com/office/drawing/2014/main" id="{0360E851-F7DE-8746-8A94-7FAB1A43C939}"/>
              </a:ext>
            </a:extLst>
          </p:cNvPr>
          <p:cNvSpPr>
            <a:spLocks noGrp="1"/>
          </p:cNvSpPr>
          <p:nvPr>
            <p:ph idx="1"/>
          </p:nvPr>
        </p:nvSpPr>
        <p:spPr>
          <a:xfrm>
            <a:off x="525270" y="2276872"/>
            <a:ext cx="8223194" cy="3600400"/>
          </a:xfrm>
        </p:spPr>
        <p:txBody>
          <a:bodyPr/>
          <a:lstStyle/>
          <a:p>
            <a:pPr>
              <a:lnSpc>
                <a:spcPct val="115000"/>
              </a:lnSpc>
              <a:spcBef>
                <a:spcPts val="600"/>
              </a:spcBef>
              <a:spcAft>
                <a:spcPts val="1200"/>
              </a:spcAft>
            </a:pPr>
            <a:r>
              <a:rPr lang="en-AU" b="0" dirty="0">
                <a:solidFill>
                  <a:srgbClr val="000000"/>
                </a:solidFill>
                <a:effectLst/>
                <a:latin typeface="Calibri" panose="020F0502020204030204" pitchFamily="34" charset="0"/>
                <a:ea typeface="Calibri" panose="020F0502020204030204" pitchFamily="34" charset="0"/>
                <a:cs typeface="National-Book"/>
              </a:rPr>
              <a:t>Organisations may share personal information about an individual for a secondary purpose if:</a:t>
            </a:r>
          </a:p>
          <a:p>
            <a:pPr marL="661988" lvl="2" indent="-342900">
              <a:lnSpc>
                <a:spcPct val="115000"/>
              </a:lnSpc>
              <a:spcBef>
                <a:spcPts val="600"/>
              </a:spcBef>
              <a:spcAft>
                <a:spcPts val="1200"/>
              </a:spcAft>
              <a:buFont typeface="Symbol" panose="05050102010706020507" pitchFamily="18" charset="2"/>
              <a:buChar char=""/>
            </a:pPr>
            <a:r>
              <a:rPr lang="en-AU" b="0" dirty="0">
                <a:solidFill>
                  <a:srgbClr val="000000"/>
                </a:solidFill>
                <a:effectLst/>
                <a:latin typeface="Calibri" panose="020F0502020204030204" pitchFamily="34" charset="0"/>
                <a:ea typeface="Calibri" panose="020F0502020204030204" pitchFamily="34" charset="0"/>
                <a:cs typeface="National-Book"/>
              </a:rPr>
              <a:t>the secondary purpose is related to the primary purpose for which the personal information was originally collected; and</a:t>
            </a:r>
          </a:p>
          <a:p>
            <a:pPr marL="661988" lvl="2" indent="-342900">
              <a:lnSpc>
                <a:spcPct val="115000"/>
              </a:lnSpc>
              <a:spcBef>
                <a:spcPts val="600"/>
              </a:spcBef>
              <a:spcAft>
                <a:spcPts val="1200"/>
              </a:spcAft>
              <a:buFont typeface="Symbol" panose="05050102010706020507" pitchFamily="18" charset="2"/>
              <a:buChar char=""/>
            </a:pPr>
            <a:r>
              <a:rPr lang="en-AU" b="0" dirty="0">
                <a:solidFill>
                  <a:srgbClr val="000000"/>
                </a:solidFill>
                <a:effectLst/>
                <a:latin typeface="Calibri" panose="020F0502020204030204" pitchFamily="34" charset="0"/>
                <a:ea typeface="Calibri" panose="020F0502020204030204" pitchFamily="34" charset="0"/>
                <a:cs typeface="National-Book"/>
              </a:rPr>
              <a:t>the individuals would reasonably expect the organisation to use or disclose the information for the secondary purpose.</a:t>
            </a:r>
          </a:p>
          <a:p>
            <a:pPr lvl="3"/>
            <a:endParaRPr lang="en-US" sz="2400" dirty="0"/>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spTree>
    <p:extLst>
      <p:ext uri="{BB962C8B-B14F-4D97-AF65-F5344CB8AC3E}">
        <p14:creationId xmlns:p14="http://schemas.microsoft.com/office/powerpoint/2010/main" val="331335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a:xfrm>
            <a:off x="464400" y="836712"/>
            <a:ext cx="8223194" cy="555215"/>
          </a:xfrm>
        </p:spPr>
        <p:txBody>
          <a:bodyPr/>
          <a:lstStyle/>
          <a:p>
            <a:r>
              <a:rPr lang="en-US" dirty="0"/>
              <a:t>IPP 2.1(b) – Consent</a:t>
            </a:r>
          </a:p>
        </p:txBody>
      </p:sp>
      <p:sp>
        <p:nvSpPr>
          <p:cNvPr id="3" name="Content Placeholder 2">
            <a:extLst>
              <a:ext uri="{FF2B5EF4-FFF2-40B4-BE49-F238E27FC236}">
                <a16:creationId xmlns:a16="http://schemas.microsoft.com/office/drawing/2014/main" id="{0360E851-F7DE-8746-8A94-7FAB1A43C939}"/>
              </a:ext>
            </a:extLst>
          </p:cNvPr>
          <p:cNvSpPr>
            <a:spLocks noGrp="1"/>
          </p:cNvSpPr>
          <p:nvPr>
            <p:ph idx="1"/>
          </p:nvPr>
        </p:nvSpPr>
        <p:spPr>
          <a:xfrm>
            <a:off x="323528" y="1576177"/>
            <a:ext cx="8496944" cy="4157079"/>
          </a:xfrm>
        </p:spPr>
        <p:txBody>
          <a:bodyPr/>
          <a:lstStyle/>
          <a:p>
            <a:pPr marL="357188" lvl="3" indent="0">
              <a:spcAft>
                <a:spcPts val="600"/>
              </a:spcAft>
              <a:buNone/>
            </a:pPr>
            <a:r>
              <a:rPr lang="en-US" sz="2400" dirty="0">
                <a:solidFill>
                  <a:schemeClr val="tx1"/>
                </a:solidFill>
              </a:rPr>
              <a:t>Organisations may use or disclose an individual’s personal information with their consent.</a:t>
            </a:r>
          </a:p>
          <a:p>
            <a:pPr lvl="3">
              <a:spcAft>
                <a:spcPts val="600"/>
              </a:spcAft>
              <a:buFont typeface="Arial" panose="020B0604020202020204" pitchFamily="34" charset="0"/>
              <a:buChar char="•"/>
            </a:pPr>
            <a:r>
              <a:rPr lang="en-US" sz="2400" dirty="0">
                <a:solidFill>
                  <a:schemeClr val="tx1"/>
                </a:solidFill>
              </a:rPr>
              <a:t>Consent is only one of the grounds for using or disclosing personal information under IPP 2.1. Personal information </a:t>
            </a:r>
            <a:r>
              <a:rPr lang="en-US" sz="2400" i="1" dirty="0">
                <a:solidFill>
                  <a:schemeClr val="tx1"/>
                </a:solidFill>
              </a:rPr>
              <a:t>can</a:t>
            </a:r>
            <a:r>
              <a:rPr lang="en-US" sz="2400" dirty="0">
                <a:solidFill>
                  <a:schemeClr val="tx1"/>
                </a:solidFill>
              </a:rPr>
              <a:t> be shared without an individual’s consent. </a:t>
            </a:r>
          </a:p>
          <a:p>
            <a:pPr lvl="3">
              <a:spcAft>
                <a:spcPts val="600"/>
              </a:spcAft>
              <a:buFont typeface="Arial" panose="020B0604020202020204" pitchFamily="34" charset="0"/>
              <a:buChar char="•"/>
            </a:pPr>
            <a:r>
              <a:rPr lang="en-US" sz="2400" dirty="0">
                <a:solidFill>
                  <a:schemeClr val="tx1"/>
                </a:solidFill>
              </a:rPr>
              <a:t>The elements for valid consent are:</a:t>
            </a:r>
          </a:p>
          <a:p>
            <a:pPr lvl="5"/>
            <a:r>
              <a:rPr lang="en-US" dirty="0"/>
              <a:t>Capacity </a:t>
            </a:r>
          </a:p>
          <a:p>
            <a:pPr lvl="5"/>
            <a:r>
              <a:rPr lang="en-US" dirty="0"/>
              <a:t>Voluntary (consider opt in or opt out models)</a:t>
            </a:r>
          </a:p>
          <a:p>
            <a:pPr lvl="5"/>
            <a:r>
              <a:rPr lang="en-US" dirty="0"/>
              <a:t>Informed</a:t>
            </a:r>
          </a:p>
          <a:p>
            <a:pPr lvl="5"/>
            <a:r>
              <a:rPr lang="en-US" dirty="0"/>
              <a:t>Specific</a:t>
            </a:r>
          </a:p>
          <a:p>
            <a:pPr lvl="5"/>
            <a:r>
              <a:rPr lang="en-US" dirty="0"/>
              <a:t>Current</a:t>
            </a:r>
          </a:p>
          <a:p>
            <a:pPr marL="760412" lvl="4" indent="0">
              <a:buNone/>
            </a:pPr>
            <a:endParaRPr lang="en-US" dirty="0">
              <a:solidFill>
                <a:schemeClr val="tx1"/>
              </a:solidFill>
            </a:endParaRPr>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spTree>
    <p:extLst>
      <p:ext uri="{BB962C8B-B14F-4D97-AF65-F5344CB8AC3E}">
        <p14:creationId xmlns:p14="http://schemas.microsoft.com/office/powerpoint/2010/main" val="125122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p:txBody>
          <a:bodyPr/>
          <a:lstStyle/>
          <a:p>
            <a:r>
              <a:rPr lang="en-US" dirty="0"/>
              <a:t>IPP 2.1(e) – Investigating suspected unlawful activity</a:t>
            </a:r>
          </a:p>
        </p:txBody>
      </p:sp>
      <p:sp>
        <p:nvSpPr>
          <p:cNvPr id="3" name="Content Placeholder 2">
            <a:extLst>
              <a:ext uri="{FF2B5EF4-FFF2-40B4-BE49-F238E27FC236}">
                <a16:creationId xmlns:a16="http://schemas.microsoft.com/office/drawing/2014/main" id="{0360E851-F7DE-8746-8A94-7FAB1A43C939}"/>
              </a:ext>
            </a:extLst>
          </p:cNvPr>
          <p:cNvSpPr>
            <a:spLocks noGrp="1"/>
          </p:cNvSpPr>
          <p:nvPr>
            <p:ph idx="1"/>
          </p:nvPr>
        </p:nvSpPr>
        <p:spPr>
          <a:xfrm>
            <a:off x="464400" y="2492896"/>
            <a:ext cx="8223194" cy="3600400"/>
          </a:xfrm>
        </p:spPr>
        <p:txBody>
          <a:bodyPr/>
          <a:lstStyle/>
          <a:p>
            <a:pPr algn="l">
              <a:spcAft>
                <a:spcPts val="600"/>
              </a:spcAft>
            </a:pPr>
            <a:r>
              <a:rPr lang="en-US" b="0" i="0" dirty="0">
                <a:solidFill>
                  <a:schemeClr val="tx1"/>
                </a:solidFill>
                <a:effectLst/>
                <a:latin typeface="+mn-lt"/>
              </a:rPr>
              <a:t>Where an organisation has reason to suspect that unlawful activity has been, is being, or may be, engaged in, IPP 2.1(e) allows personal information to be used or disclosed:</a:t>
            </a:r>
          </a:p>
          <a:p>
            <a:pPr marL="661988" lvl="2" indent="-342900">
              <a:spcAft>
                <a:spcPts val="600"/>
              </a:spcAft>
              <a:buFont typeface="Arial" panose="020B0604020202020204" pitchFamily="34" charset="0"/>
              <a:buChar char="•"/>
            </a:pPr>
            <a:r>
              <a:rPr lang="en-US" b="0" i="0" dirty="0">
                <a:solidFill>
                  <a:schemeClr val="tx1"/>
                </a:solidFill>
                <a:effectLst/>
                <a:latin typeface="+mn-lt"/>
              </a:rPr>
              <a:t>as a necessary part of the </a:t>
            </a:r>
            <a:r>
              <a:rPr lang="en-US" b="0" i="0" dirty="0" err="1">
                <a:solidFill>
                  <a:schemeClr val="tx1"/>
                </a:solidFill>
                <a:effectLst/>
                <a:latin typeface="+mn-lt"/>
              </a:rPr>
              <a:t>organisation’s</a:t>
            </a:r>
            <a:r>
              <a:rPr lang="en-US" b="0" i="0" dirty="0">
                <a:solidFill>
                  <a:schemeClr val="tx1"/>
                </a:solidFill>
                <a:effectLst/>
                <a:latin typeface="+mn-lt"/>
              </a:rPr>
              <a:t> investigation of the matter; or</a:t>
            </a:r>
          </a:p>
          <a:p>
            <a:pPr marL="661988" lvl="2" indent="-342900">
              <a:spcAft>
                <a:spcPts val="600"/>
              </a:spcAft>
              <a:buFont typeface="Arial" panose="020B0604020202020204" pitchFamily="34" charset="0"/>
              <a:buChar char="•"/>
            </a:pPr>
            <a:r>
              <a:rPr lang="en-US" b="0" i="0" dirty="0">
                <a:solidFill>
                  <a:schemeClr val="tx1"/>
                </a:solidFill>
                <a:effectLst/>
                <a:latin typeface="+mn-lt"/>
              </a:rPr>
              <a:t>in reporting the </a:t>
            </a:r>
            <a:r>
              <a:rPr lang="en-US" b="0" i="0" dirty="0" err="1">
                <a:solidFill>
                  <a:schemeClr val="tx1"/>
                </a:solidFill>
                <a:effectLst/>
                <a:latin typeface="+mn-lt"/>
              </a:rPr>
              <a:t>organisation’s</a:t>
            </a:r>
            <a:r>
              <a:rPr lang="en-US" b="0" i="0" dirty="0">
                <a:solidFill>
                  <a:schemeClr val="tx1"/>
                </a:solidFill>
                <a:effectLst/>
                <a:latin typeface="+mn-lt"/>
              </a:rPr>
              <a:t> concerns to relevant persons or authorities.</a:t>
            </a:r>
          </a:p>
          <a:p>
            <a:pPr lvl="3"/>
            <a:endParaRPr lang="en-US" dirty="0">
              <a:solidFill>
                <a:schemeClr val="tx1"/>
              </a:solidFill>
              <a:latin typeface="+mn-lt"/>
            </a:endParaRPr>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spTree>
    <p:extLst>
      <p:ext uri="{BB962C8B-B14F-4D97-AF65-F5344CB8AC3E}">
        <p14:creationId xmlns:p14="http://schemas.microsoft.com/office/powerpoint/2010/main" val="266608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60A4-2062-4676-8B41-12E9D5ED3C90}"/>
              </a:ext>
            </a:extLst>
          </p:cNvPr>
          <p:cNvSpPr>
            <a:spLocks noGrp="1"/>
          </p:cNvSpPr>
          <p:nvPr>
            <p:ph type="title"/>
          </p:nvPr>
        </p:nvSpPr>
        <p:spPr/>
        <p:txBody>
          <a:bodyPr/>
          <a:lstStyle/>
          <a:p>
            <a:r>
              <a:rPr lang="en-US" dirty="0"/>
              <a:t>What we’ll cover today</a:t>
            </a:r>
            <a:endParaRPr lang="en-AU" dirty="0"/>
          </a:p>
        </p:txBody>
      </p:sp>
      <p:sp>
        <p:nvSpPr>
          <p:cNvPr id="3" name="Content Placeholder 2">
            <a:extLst>
              <a:ext uri="{FF2B5EF4-FFF2-40B4-BE49-F238E27FC236}">
                <a16:creationId xmlns:a16="http://schemas.microsoft.com/office/drawing/2014/main" id="{631AA058-50AC-4517-8144-CCC417CEE02E}"/>
              </a:ext>
            </a:extLst>
          </p:cNvPr>
          <p:cNvSpPr>
            <a:spLocks noGrp="1"/>
          </p:cNvSpPr>
          <p:nvPr>
            <p:ph idx="1"/>
          </p:nvPr>
        </p:nvSpPr>
        <p:spPr>
          <a:xfrm>
            <a:off x="464400" y="1844824"/>
            <a:ext cx="8223194" cy="3816424"/>
          </a:xfrm>
        </p:spPr>
        <p:txBody>
          <a:bodyPr/>
          <a:lstStyle/>
          <a:p>
            <a:pPr marL="257175" indent="-257175">
              <a:spcAft>
                <a:spcPts val="1350"/>
              </a:spcAft>
              <a:buFont typeface="Arial" panose="020B0604020202020204" pitchFamily="34" charset="0"/>
              <a:buChar char="•"/>
            </a:pPr>
            <a:r>
              <a:rPr lang="en-AU" b="0" dirty="0"/>
              <a:t>Brief overview of privacy law in Victoria</a:t>
            </a:r>
          </a:p>
          <a:p>
            <a:pPr marL="201216" indent="-201216">
              <a:spcAft>
                <a:spcPts val="700"/>
              </a:spcAft>
              <a:buFont typeface="Arial" panose="020B0604020202020204" pitchFamily="34" charset="0"/>
              <a:buChar char="•"/>
            </a:pPr>
            <a:r>
              <a:rPr lang="en-AU" b="0" dirty="0"/>
              <a:t>Information Privacy Principle (</a:t>
            </a:r>
            <a:r>
              <a:rPr lang="en-AU" dirty="0"/>
              <a:t>IPP</a:t>
            </a:r>
            <a:r>
              <a:rPr lang="en-AU" b="0" dirty="0"/>
              <a:t>) 2 and sharing personal information</a:t>
            </a:r>
          </a:p>
          <a:p>
            <a:pPr marL="520304" lvl="2" indent="-201216">
              <a:spcAft>
                <a:spcPts val="700"/>
              </a:spcAft>
              <a:buFont typeface="Arial" panose="020B0604020202020204" pitchFamily="34" charset="0"/>
              <a:buChar char="•"/>
            </a:pPr>
            <a:r>
              <a:rPr lang="en-AU" dirty="0">
                <a:effectLst/>
                <a:latin typeface="Calibri" panose="020F0502020204030204" pitchFamily="34" charset="0"/>
                <a:ea typeface="Times New Roman" panose="02020603050405020304" pitchFamily="18" charset="0"/>
              </a:rPr>
              <a:t>ways personal information can be shared; </a:t>
            </a:r>
          </a:p>
          <a:p>
            <a:pPr marL="520304" lvl="2" indent="-201216">
              <a:spcAft>
                <a:spcPts val="700"/>
              </a:spcAft>
              <a:buFont typeface="Arial" panose="020B0604020202020204" pitchFamily="34" charset="0"/>
              <a:buChar char="•"/>
            </a:pPr>
            <a:r>
              <a:rPr lang="en-AU" dirty="0">
                <a:latin typeface="Calibri" panose="020F0502020204030204" pitchFamily="34" charset="0"/>
              </a:rPr>
              <a:t>considerations before sharing personal information; and </a:t>
            </a:r>
          </a:p>
          <a:p>
            <a:pPr marL="520304" lvl="2" indent="-201216">
              <a:spcAft>
                <a:spcPts val="700"/>
              </a:spcAft>
              <a:buFont typeface="Arial" panose="020B0604020202020204" pitchFamily="34" charset="0"/>
              <a:buChar char="•"/>
            </a:pPr>
            <a:r>
              <a:rPr lang="en-AU" dirty="0">
                <a:latin typeface="Calibri" panose="020F0502020204030204" pitchFamily="34" charset="0"/>
              </a:rPr>
              <a:t>the barriers and benefits to sharing personal information.</a:t>
            </a:r>
          </a:p>
          <a:p>
            <a:pPr marL="257175" indent="-257175">
              <a:buFont typeface="Arial" panose="020B0604020202020204" pitchFamily="34" charset="0"/>
              <a:buChar char="•"/>
            </a:pPr>
            <a:r>
              <a:rPr lang="en-AU" b="0" dirty="0"/>
              <a:t>IPP 2 in practice</a:t>
            </a:r>
            <a:endParaRPr lang="en-AU" sz="1350" b="0" dirty="0"/>
          </a:p>
        </p:txBody>
      </p:sp>
      <p:sp>
        <p:nvSpPr>
          <p:cNvPr id="4" name="Text Placeholder 3">
            <a:extLst>
              <a:ext uri="{FF2B5EF4-FFF2-40B4-BE49-F238E27FC236}">
                <a16:creationId xmlns:a16="http://schemas.microsoft.com/office/drawing/2014/main" id="{70C9AF1D-286C-4B00-AF52-F52295AFB9F3}"/>
              </a:ext>
            </a:extLst>
          </p:cNvPr>
          <p:cNvSpPr>
            <a:spLocks noGrp="1"/>
          </p:cNvSpPr>
          <p:nvPr>
            <p:ph type="body" sz="quarter" idx="10"/>
          </p:nvPr>
        </p:nvSpPr>
        <p:spPr/>
        <p:txBody>
          <a:bodyPr/>
          <a:lstStyle/>
          <a:p>
            <a:r>
              <a:rPr lang="en-US" dirty="0"/>
              <a:t>PAW 2021</a:t>
            </a:r>
          </a:p>
          <a:p>
            <a:endParaRPr lang="en-AU" dirty="0"/>
          </a:p>
        </p:txBody>
      </p:sp>
    </p:spTree>
    <p:extLst>
      <p:ext uri="{BB962C8B-B14F-4D97-AF65-F5344CB8AC3E}">
        <p14:creationId xmlns:p14="http://schemas.microsoft.com/office/powerpoint/2010/main" val="608558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a:xfrm>
            <a:off x="464400" y="785553"/>
            <a:ext cx="8223194" cy="555215"/>
          </a:xfrm>
        </p:spPr>
        <p:txBody>
          <a:bodyPr/>
          <a:lstStyle/>
          <a:p>
            <a:r>
              <a:rPr lang="en-US" dirty="0"/>
              <a:t>IPP 2.1(f) - Required or </a:t>
            </a:r>
            <a:r>
              <a:rPr lang="en-US" dirty="0" err="1"/>
              <a:t>authorised</a:t>
            </a:r>
            <a:r>
              <a:rPr lang="en-US" dirty="0"/>
              <a:t> by law</a:t>
            </a:r>
          </a:p>
        </p:txBody>
      </p:sp>
      <p:sp>
        <p:nvSpPr>
          <p:cNvPr id="3" name="Content Placeholder 2">
            <a:extLst>
              <a:ext uri="{FF2B5EF4-FFF2-40B4-BE49-F238E27FC236}">
                <a16:creationId xmlns:a16="http://schemas.microsoft.com/office/drawing/2014/main" id="{0360E851-F7DE-8746-8A94-7FAB1A43C939}"/>
              </a:ext>
            </a:extLst>
          </p:cNvPr>
          <p:cNvSpPr>
            <a:spLocks noGrp="1"/>
          </p:cNvSpPr>
          <p:nvPr>
            <p:ph idx="1"/>
          </p:nvPr>
        </p:nvSpPr>
        <p:spPr>
          <a:xfrm>
            <a:off x="251520" y="1422956"/>
            <a:ext cx="8436074" cy="4310300"/>
          </a:xfrm>
        </p:spPr>
        <p:txBody>
          <a:bodyPr/>
          <a:lstStyle/>
          <a:p>
            <a:pPr marL="357188" lvl="3" indent="0">
              <a:spcAft>
                <a:spcPts val="600"/>
              </a:spcAft>
              <a:buNone/>
            </a:pPr>
            <a:r>
              <a:rPr lang="en-US" sz="2400" dirty="0">
                <a:solidFill>
                  <a:schemeClr val="tx1"/>
                </a:solidFill>
              </a:rPr>
              <a:t>Organisations can use or disclose personal information for a purpose other than the primary purpose, if such use or disclosure is required or </a:t>
            </a:r>
            <a:r>
              <a:rPr lang="en-US" sz="2400" dirty="0" err="1">
                <a:solidFill>
                  <a:schemeClr val="tx1"/>
                </a:solidFill>
              </a:rPr>
              <a:t>authorised</a:t>
            </a:r>
            <a:r>
              <a:rPr lang="en-US" sz="2400" dirty="0">
                <a:solidFill>
                  <a:schemeClr val="tx1"/>
                </a:solidFill>
              </a:rPr>
              <a:t> by or under law.</a:t>
            </a:r>
          </a:p>
          <a:p>
            <a:pPr lvl="3">
              <a:spcAft>
                <a:spcPts val="600"/>
              </a:spcAft>
              <a:buFont typeface="Arial" panose="020B0604020202020204" pitchFamily="34" charset="0"/>
              <a:buChar char="•"/>
            </a:pPr>
            <a:r>
              <a:rPr lang="en-US" sz="2400" dirty="0">
                <a:solidFill>
                  <a:schemeClr val="tx1"/>
                </a:solidFill>
              </a:rPr>
              <a:t>‘Required by law’ = a legal obligation to use or disclose personal information in a particular way. Extends to warrants, court orders and statutory provisions.</a:t>
            </a:r>
          </a:p>
          <a:p>
            <a:pPr lvl="3">
              <a:spcAft>
                <a:spcPts val="600"/>
              </a:spcAft>
              <a:buFont typeface="Arial" panose="020B0604020202020204" pitchFamily="34" charset="0"/>
              <a:buChar char="•"/>
            </a:pPr>
            <a:r>
              <a:rPr lang="en-US" sz="2400" dirty="0">
                <a:solidFill>
                  <a:schemeClr val="tx1"/>
                </a:solidFill>
              </a:rPr>
              <a:t>‘</a:t>
            </a:r>
            <a:r>
              <a:rPr lang="en-US" sz="2400" dirty="0" err="1">
                <a:solidFill>
                  <a:schemeClr val="tx1"/>
                </a:solidFill>
              </a:rPr>
              <a:t>Authorised</a:t>
            </a:r>
            <a:r>
              <a:rPr lang="en-US" sz="2400" dirty="0">
                <a:solidFill>
                  <a:schemeClr val="tx1"/>
                </a:solidFill>
              </a:rPr>
              <a:t> by law’ = not compulsory, discretionary. Disclose only to the extent required or </a:t>
            </a:r>
            <a:r>
              <a:rPr lang="en-US" sz="2400" dirty="0" err="1">
                <a:solidFill>
                  <a:schemeClr val="tx1"/>
                </a:solidFill>
              </a:rPr>
              <a:t>authorised</a:t>
            </a:r>
            <a:r>
              <a:rPr lang="en-US" sz="2400" dirty="0">
                <a:solidFill>
                  <a:schemeClr val="tx1"/>
                </a:solidFill>
              </a:rPr>
              <a:t>:</a:t>
            </a:r>
          </a:p>
          <a:p>
            <a:pPr lvl="5"/>
            <a:r>
              <a:rPr lang="en-US" dirty="0"/>
              <a:t>check whether the authority behind the information request is conditional or limited in some way</a:t>
            </a:r>
          </a:p>
          <a:p>
            <a:pPr lvl="5"/>
            <a:r>
              <a:rPr lang="en-US" dirty="0"/>
              <a:t>only disclose the information required by the request.</a:t>
            </a:r>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spTree>
    <p:extLst>
      <p:ext uri="{BB962C8B-B14F-4D97-AF65-F5344CB8AC3E}">
        <p14:creationId xmlns:p14="http://schemas.microsoft.com/office/powerpoint/2010/main" val="252413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a:xfrm>
            <a:off x="464400" y="980728"/>
            <a:ext cx="8223194" cy="555215"/>
          </a:xfrm>
        </p:spPr>
        <p:txBody>
          <a:bodyPr/>
          <a:lstStyle/>
          <a:p>
            <a:r>
              <a:rPr lang="en-US" sz="2400" dirty="0"/>
              <a:t>IPP 2.1(g) - Reasonably necessary assistance for law enforcement and protection of public revenue</a:t>
            </a:r>
          </a:p>
        </p:txBody>
      </p:sp>
      <p:sp>
        <p:nvSpPr>
          <p:cNvPr id="3" name="Content Placeholder 2">
            <a:extLst>
              <a:ext uri="{FF2B5EF4-FFF2-40B4-BE49-F238E27FC236}">
                <a16:creationId xmlns:a16="http://schemas.microsoft.com/office/drawing/2014/main" id="{0360E851-F7DE-8746-8A94-7FAB1A43C939}"/>
              </a:ext>
            </a:extLst>
          </p:cNvPr>
          <p:cNvSpPr>
            <a:spLocks noGrp="1"/>
          </p:cNvSpPr>
          <p:nvPr>
            <p:ph idx="1"/>
          </p:nvPr>
        </p:nvSpPr>
        <p:spPr>
          <a:xfrm>
            <a:off x="179512" y="1941646"/>
            <a:ext cx="4402157" cy="3575586"/>
          </a:xfrm>
        </p:spPr>
        <p:txBody>
          <a:bodyPr/>
          <a:lstStyle/>
          <a:p>
            <a:pPr marL="357188" lvl="3" indent="0">
              <a:spcAft>
                <a:spcPts val="600"/>
              </a:spcAft>
              <a:buNone/>
            </a:pPr>
            <a:r>
              <a:rPr lang="en-US" sz="1800" dirty="0">
                <a:solidFill>
                  <a:schemeClr val="tx1"/>
                </a:solidFill>
                <a:latin typeface="+mn-lt"/>
              </a:rPr>
              <a:t>Organisations can use or disclose personal information where it reasonably believes the use or disclosure is reasonably necessary for any of five specified purposes undertaken by or on behalf of a law enforcement agency.</a:t>
            </a:r>
          </a:p>
          <a:p>
            <a:pPr lvl="3">
              <a:spcAft>
                <a:spcPts val="600"/>
              </a:spcAft>
              <a:buFont typeface="Arial" panose="020B0604020202020204" pitchFamily="34" charset="0"/>
              <a:buChar char="•"/>
            </a:pPr>
            <a:r>
              <a:rPr lang="en-US" sz="1800" dirty="0">
                <a:solidFill>
                  <a:schemeClr val="tx1"/>
                </a:solidFill>
                <a:latin typeface="+mn-lt"/>
              </a:rPr>
              <a:t>The organisation must </a:t>
            </a:r>
            <a:r>
              <a:rPr lang="en-US" sz="1800" i="1" dirty="0">
                <a:solidFill>
                  <a:schemeClr val="tx1"/>
                </a:solidFill>
                <a:latin typeface="+mn-lt"/>
              </a:rPr>
              <a:t>reasonably believe </a:t>
            </a:r>
            <a:r>
              <a:rPr lang="en-US" sz="1800" dirty="0">
                <a:solidFill>
                  <a:schemeClr val="tx1"/>
                </a:solidFill>
                <a:latin typeface="+mn-lt"/>
              </a:rPr>
              <a:t>the disclosure is reasonably necessary. </a:t>
            </a:r>
          </a:p>
          <a:p>
            <a:pPr lvl="3">
              <a:spcAft>
                <a:spcPts val="600"/>
              </a:spcAft>
              <a:buFont typeface="Arial" panose="020B0604020202020204" pitchFamily="34" charset="0"/>
              <a:buChar char="•"/>
            </a:pPr>
            <a:r>
              <a:rPr lang="en-US" sz="1800" dirty="0">
                <a:solidFill>
                  <a:schemeClr val="tx1"/>
                </a:solidFill>
                <a:latin typeface="+mn-lt"/>
              </a:rPr>
              <a:t>IPP 2.2 – requires the organisation to make a written record of the use or disclosure.</a:t>
            </a:r>
          </a:p>
          <a:p>
            <a:pPr lvl="3">
              <a:spcAft>
                <a:spcPts val="600"/>
              </a:spcAft>
              <a:buFont typeface="Arial" panose="020B0604020202020204" pitchFamily="34" charset="0"/>
              <a:buChar char="•"/>
            </a:pPr>
            <a:endParaRPr lang="en-US" sz="1800" dirty="0">
              <a:solidFill>
                <a:schemeClr val="tx1"/>
              </a:solidFill>
              <a:latin typeface="+mn-lt"/>
            </a:endParaRPr>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sp>
        <p:nvSpPr>
          <p:cNvPr id="8" name="Content Placeholder 2">
            <a:extLst>
              <a:ext uri="{FF2B5EF4-FFF2-40B4-BE49-F238E27FC236}">
                <a16:creationId xmlns:a16="http://schemas.microsoft.com/office/drawing/2014/main" id="{7DDBB4F3-4329-4779-8628-531DC1C90E4C}"/>
              </a:ext>
            </a:extLst>
          </p:cNvPr>
          <p:cNvSpPr txBox="1">
            <a:spLocks/>
          </p:cNvSpPr>
          <p:nvPr/>
        </p:nvSpPr>
        <p:spPr>
          <a:xfrm>
            <a:off x="4498420" y="1844824"/>
            <a:ext cx="4173588" cy="4248472"/>
          </a:xfrm>
          <a:prstGeom prst="rect">
            <a:avLst/>
          </a:prstGeom>
        </p:spPr>
        <p:txBody>
          <a:bodyPr lIns="0" rIns="0"/>
          <a:lstStyle>
            <a:lvl1pPr marL="0" indent="0" algn="l" defTabSz="457200" rtl="0" eaLnBrk="0" fontAlgn="base" hangingPunct="0">
              <a:spcBef>
                <a:spcPct val="20000"/>
              </a:spcBef>
              <a:spcAft>
                <a:spcPct val="0"/>
              </a:spcAft>
              <a:buFont typeface="Arial" charset="0"/>
              <a:buNone/>
              <a:defRPr sz="2400" b="1" i="0" kern="1200" baseline="0">
                <a:solidFill>
                  <a:schemeClr val="accent4"/>
                </a:solidFill>
                <a:latin typeface="Calibri" charset="0"/>
                <a:ea typeface="Calibri" charset="0"/>
                <a:cs typeface="Calibri" charset="0"/>
              </a:defRPr>
            </a:lvl1pPr>
            <a:lvl2pPr marL="7938" indent="0" algn="l" defTabSz="457200" rtl="0" eaLnBrk="0" fontAlgn="base" hangingPunct="0">
              <a:spcBef>
                <a:spcPct val="20000"/>
              </a:spcBef>
              <a:spcAft>
                <a:spcPct val="0"/>
              </a:spcAft>
              <a:buFont typeface="Arial" charset="0"/>
              <a:buNone/>
              <a:tabLst/>
              <a:defRPr sz="2000" b="0" i="0" kern="1200">
                <a:solidFill>
                  <a:schemeClr val="accent4"/>
                </a:solidFill>
                <a:latin typeface="Calibri" charset="0"/>
                <a:ea typeface="Calibri" charset="0"/>
                <a:cs typeface="Calibri" charset="0"/>
              </a:defRPr>
            </a:lvl2pPr>
            <a:lvl3pPr marL="319088" indent="-3190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3pPr>
            <a:lvl4pPr marL="760413" indent="-403225" algn="l" defTabSz="457200" rtl="0" eaLnBrk="0" fontAlgn="base" hangingPunct="0">
              <a:spcBef>
                <a:spcPct val="20000"/>
              </a:spcBef>
              <a:spcAft>
                <a:spcPct val="0"/>
              </a:spcAft>
              <a:buFont typeface="Calibri" panose="020F0502020204030204" pitchFamily="34" charset="0"/>
              <a:buChar char="–"/>
              <a:tabLst/>
              <a:defRPr sz="2000" b="0" i="0" kern="1200">
                <a:solidFill>
                  <a:schemeClr val="accent4"/>
                </a:solidFill>
                <a:latin typeface="Calibri" charset="0"/>
                <a:ea typeface="Calibri" charset="0"/>
                <a:cs typeface="Calibri" charset="0"/>
              </a:defRPr>
            </a:lvl4pPr>
            <a:lvl5pPr marL="1155700" indent="-395288" algn="l" defTabSz="457200" rtl="0" eaLnBrk="0" fontAlgn="base" hangingPunct="0">
              <a:spcBef>
                <a:spcPct val="20000"/>
              </a:spcBef>
              <a:spcAft>
                <a:spcPct val="0"/>
              </a:spcAft>
              <a:buFont typeface="Arial" charset="0"/>
              <a:buChar char="•"/>
              <a:tabLst/>
              <a:defRPr sz="2000" b="0" i="0" kern="1200">
                <a:solidFill>
                  <a:schemeClr val="accent4"/>
                </a:solidFill>
                <a:latin typeface="Calibri" charset="0"/>
                <a:ea typeface="Calibri" charset="0"/>
                <a:cs typeface="Calibri"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7188" lvl="3" indent="0">
              <a:buNone/>
            </a:pPr>
            <a:r>
              <a:rPr lang="en-US" sz="1800" dirty="0">
                <a:solidFill>
                  <a:schemeClr val="tx1"/>
                </a:solidFill>
                <a:latin typeface="+mn-lt"/>
              </a:rPr>
              <a:t>The five specified purposes are:</a:t>
            </a:r>
          </a:p>
          <a:p>
            <a:pPr lvl="3">
              <a:buFont typeface="Arial" panose="020B0604020202020204" pitchFamily="34" charset="0"/>
              <a:buChar char="•"/>
            </a:pPr>
            <a:r>
              <a:rPr lang="en-US" sz="1600" dirty="0">
                <a:solidFill>
                  <a:schemeClr val="tx1"/>
                </a:solidFill>
                <a:latin typeface="+mn-lt"/>
              </a:rPr>
              <a:t>the prevention, detection, investigation, prosecution or punishment of criminal offences or breaches of a law imposing a penalty or sanction;</a:t>
            </a:r>
          </a:p>
          <a:p>
            <a:pPr lvl="3">
              <a:buFont typeface="Arial" panose="020B0604020202020204" pitchFamily="34" charset="0"/>
              <a:buChar char="•"/>
            </a:pPr>
            <a:r>
              <a:rPr lang="en-US" sz="1600" dirty="0">
                <a:solidFill>
                  <a:schemeClr val="tx1"/>
                </a:solidFill>
                <a:latin typeface="+mn-lt"/>
              </a:rPr>
              <a:t>the enforcement of laws relating to the confiscation of the proceeds of crime;</a:t>
            </a:r>
          </a:p>
          <a:p>
            <a:pPr lvl="3">
              <a:buFont typeface="Arial" panose="020B0604020202020204" pitchFamily="34" charset="0"/>
              <a:buChar char="•"/>
            </a:pPr>
            <a:r>
              <a:rPr lang="en-US" sz="1600" dirty="0">
                <a:solidFill>
                  <a:schemeClr val="tx1"/>
                </a:solidFill>
                <a:latin typeface="+mn-lt"/>
              </a:rPr>
              <a:t>the protection of the public revenue;</a:t>
            </a:r>
          </a:p>
          <a:p>
            <a:pPr lvl="3">
              <a:buFont typeface="Arial" panose="020B0604020202020204" pitchFamily="34" charset="0"/>
              <a:buChar char="•"/>
            </a:pPr>
            <a:r>
              <a:rPr lang="en-US" sz="1600" dirty="0">
                <a:solidFill>
                  <a:schemeClr val="tx1"/>
                </a:solidFill>
                <a:latin typeface="+mn-lt"/>
              </a:rPr>
              <a:t>the prevention, detection, investigation or remedying of seriously improper conduct; or</a:t>
            </a:r>
          </a:p>
          <a:p>
            <a:pPr lvl="3">
              <a:buFont typeface="Arial" panose="020B0604020202020204" pitchFamily="34" charset="0"/>
              <a:buChar char="•"/>
            </a:pPr>
            <a:r>
              <a:rPr lang="en-US" sz="1600" dirty="0">
                <a:solidFill>
                  <a:schemeClr val="tx1"/>
                </a:solidFill>
                <a:latin typeface="+mn-lt"/>
              </a:rPr>
              <a:t>the preparation for, or conduct of, proceedings before any court or tribunal, or implementation of the orders of a court or tribunal.</a:t>
            </a:r>
          </a:p>
        </p:txBody>
      </p:sp>
    </p:spTree>
    <p:extLst>
      <p:ext uri="{BB962C8B-B14F-4D97-AF65-F5344CB8AC3E}">
        <p14:creationId xmlns:p14="http://schemas.microsoft.com/office/powerpoint/2010/main" val="3082182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09AE0A-CF7F-C544-989B-1B374A93EE54}"/>
              </a:ext>
            </a:extLst>
          </p:cNvPr>
          <p:cNvSpPr txBox="1"/>
          <p:nvPr/>
        </p:nvSpPr>
        <p:spPr>
          <a:xfrm>
            <a:off x="1100593" y="2828835"/>
            <a:ext cx="6942813" cy="1569660"/>
          </a:xfrm>
          <a:prstGeom prst="rect">
            <a:avLst/>
          </a:prstGeom>
          <a:noFill/>
        </p:spPr>
        <p:txBody>
          <a:bodyPr wrap="square" rtlCol="0">
            <a:spAutoFit/>
          </a:bodyPr>
          <a:lstStyle/>
          <a:p>
            <a:pPr algn="ctr"/>
            <a:r>
              <a:rPr lang="en-US" sz="4800" b="1" dirty="0">
                <a:solidFill>
                  <a:schemeClr val="bg1"/>
                </a:solidFill>
              </a:rPr>
              <a:t>Barriers to sharing personal information</a:t>
            </a:r>
            <a:endParaRPr lang="en-US" sz="4800" b="1" spc="300" dirty="0">
              <a:solidFill>
                <a:schemeClr val="bg1"/>
              </a:solidFill>
            </a:endParaRPr>
          </a:p>
        </p:txBody>
      </p:sp>
    </p:spTree>
    <p:extLst>
      <p:ext uri="{BB962C8B-B14F-4D97-AF65-F5344CB8AC3E}">
        <p14:creationId xmlns:p14="http://schemas.microsoft.com/office/powerpoint/2010/main" val="381210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p:txBody>
          <a:bodyPr/>
          <a:lstStyle/>
          <a:p>
            <a:r>
              <a:rPr lang="en-US" dirty="0"/>
              <a:t>Barriers to sharing personal information</a:t>
            </a:r>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pic>
        <p:nvPicPr>
          <p:cNvPr id="5" name="Content Placeholder 4" descr="Logo, company name&#10;&#10;Description automatically generated">
            <a:extLst>
              <a:ext uri="{FF2B5EF4-FFF2-40B4-BE49-F238E27FC236}">
                <a16:creationId xmlns:a16="http://schemas.microsoft.com/office/drawing/2014/main" id="{131B0A8A-B709-4D13-A3DE-2AEF6165F20F}"/>
              </a:ext>
            </a:extLst>
          </p:cNvPr>
          <p:cNvPicPr>
            <a:picLocks noGrp="1"/>
          </p:cNvPicPr>
          <p:nvPr>
            <p:ph idx="1"/>
          </p:nvPr>
        </p:nvPicPr>
        <p:blipFill>
          <a:blip r:embed="rId3"/>
          <a:stretch>
            <a:fillRect/>
          </a:stretch>
        </p:blipFill>
        <p:spPr>
          <a:xfrm>
            <a:off x="1040976" y="1844675"/>
            <a:ext cx="7071573" cy="3600450"/>
          </a:xfrm>
          <a:prstGeom prst="rect">
            <a:avLst/>
          </a:prstGeom>
        </p:spPr>
      </p:pic>
    </p:spTree>
    <p:extLst>
      <p:ext uri="{BB962C8B-B14F-4D97-AF65-F5344CB8AC3E}">
        <p14:creationId xmlns:p14="http://schemas.microsoft.com/office/powerpoint/2010/main" val="1196376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09AE0A-CF7F-C544-989B-1B374A93EE54}"/>
              </a:ext>
            </a:extLst>
          </p:cNvPr>
          <p:cNvSpPr txBox="1"/>
          <p:nvPr/>
        </p:nvSpPr>
        <p:spPr>
          <a:xfrm>
            <a:off x="1100593" y="2828835"/>
            <a:ext cx="6942813" cy="1569660"/>
          </a:xfrm>
          <a:prstGeom prst="rect">
            <a:avLst/>
          </a:prstGeom>
          <a:noFill/>
        </p:spPr>
        <p:txBody>
          <a:bodyPr wrap="square" rtlCol="0">
            <a:spAutoFit/>
          </a:bodyPr>
          <a:lstStyle/>
          <a:p>
            <a:pPr algn="ctr"/>
            <a:r>
              <a:rPr lang="en-US" sz="4800" b="1" dirty="0">
                <a:solidFill>
                  <a:schemeClr val="bg1"/>
                </a:solidFill>
              </a:rPr>
              <a:t>Benefits of sharing personal information</a:t>
            </a:r>
            <a:endParaRPr lang="en-US" sz="4800" b="1" spc="300" dirty="0">
              <a:solidFill>
                <a:schemeClr val="bg1"/>
              </a:solidFill>
            </a:endParaRPr>
          </a:p>
        </p:txBody>
      </p:sp>
    </p:spTree>
    <p:extLst>
      <p:ext uri="{BB962C8B-B14F-4D97-AF65-F5344CB8AC3E}">
        <p14:creationId xmlns:p14="http://schemas.microsoft.com/office/powerpoint/2010/main" val="3894732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p:txBody>
          <a:bodyPr/>
          <a:lstStyle/>
          <a:p>
            <a:r>
              <a:rPr lang="en-US" dirty="0"/>
              <a:t>Benefits of sharing personal information</a:t>
            </a:r>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pic>
        <p:nvPicPr>
          <p:cNvPr id="5" name="Content Placeholder 4" descr="Logo, company name&#10;&#10;Description automatically generated">
            <a:extLst>
              <a:ext uri="{FF2B5EF4-FFF2-40B4-BE49-F238E27FC236}">
                <a16:creationId xmlns:a16="http://schemas.microsoft.com/office/drawing/2014/main" id="{D585E9BD-E8B7-46F8-89D9-1B4E9792743B}"/>
              </a:ext>
            </a:extLst>
          </p:cNvPr>
          <p:cNvPicPr>
            <a:picLocks noGrp="1"/>
          </p:cNvPicPr>
          <p:nvPr>
            <p:ph idx="1"/>
          </p:nvPr>
        </p:nvPicPr>
        <p:blipFill>
          <a:blip r:embed="rId3"/>
          <a:stretch>
            <a:fillRect/>
          </a:stretch>
        </p:blipFill>
        <p:spPr>
          <a:xfrm>
            <a:off x="1187665" y="1844675"/>
            <a:ext cx="6778195" cy="3600450"/>
          </a:xfrm>
          <a:prstGeom prst="rect">
            <a:avLst/>
          </a:prstGeom>
        </p:spPr>
      </p:pic>
    </p:spTree>
    <p:extLst>
      <p:ext uri="{BB962C8B-B14F-4D97-AF65-F5344CB8AC3E}">
        <p14:creationId xmlns:p14="http://schemas.microsoft.com/office/powerpoint/2010/main" val="2553322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653068-CBAC-7940-B4E9-B25AD8858B7D}"/>
              </a:ext>
            </a:extLst>
          </p:cNvPr>
          <p:cNvSpPr txBox="1"/>
          <p:nvPr/>
        </p:nvSpPr>
        <p:spPr>
          <a:xfrm>
            <a:off x="1925706" y="2348880"/>
            <a:ext cx="5292588" cy="830997"/>
          </a:xfrm>
          <a:prstGeom prst="rect">
            <a:avLst/>
          </a:prstGeom>
          <a:noFill/>
        </p:spPr>
        <p:txBody>
          <a:bodyPr wrap="square" rtlCol="0">
            <a:spAutoFit/>
          </a:bodyPr>
          <a:lstStyle/>
          <a:p>
            <a:pPr algn="ctr"/>
            <a:r>
              <a:rPr lang="en-US" sz="4800" b="1" spc="225" dirty="0">
                <a:solidFill>
                  <a:schemeClr val="bg1"/>
                </a:solidFill>
              </a:rPr>
              <a:t>IPP 2 in practice </a:t>
            </a:r>
          </a:p>
        </p:txBody>
      </p:sp>
    </p:spTree>
    <p:extLst>
      <p:ext uri="{BB962C8B-B14F-4D97-AF65-F5344CB8AC3E}">
        <p14:creationId xmlns:p14="http://schemas.microsoft.com/office/powerpoint/2010/main" val="3149906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4DAC-E02C-4830-997A-32E7BF218E84}"/>
              </a:ext>
            </a:extLst>
          </p:cNvPr>
          <p:cNvSpPr>
            <a:spLocks noGrp="1"/>
          </p:cNvSpPr>
          <p:nvPr>
            <p:ph type="title"/>
          </p:nvPr>
        </p:nvSpPr>
        <p:spPr/>
        <p:txBody>
          <a:bodyPr/>
          <a:lstStyle/>
          <a:p>
            <a:r>
              <a:rPr lang="en-AU" dirty="0"/>
              <a:t>Example One</a:t>
            </a:r>
          </a:p>
        </p:txBody>
      </p:sp>
      <p:sp>
        <p:nvSpPr>
          <p:cNvPr id="3" name="Content Placeholder 2">
            <a:extLst>
              <a:ext uri="{FF2B5EF4-FFF2-40B4-BE49-F238E27FC236}">
                <a16:creationId xmlns:a16="http://schemas.microsoft.com/office/drawing/2014/main" id="{42568EA6-DD1B-40A7-BD74-0BB26F787295}"/>
              </a:ext>
            </a:extLst>
          </p:cNvPr>
          <p:cNvSpPr>
            <a:spLocks noGrp="1"/>
          </p:cNvSpPr>
          <p:nvPr>
            <p:ph idx="1"/>
          </p:nvPr>
        </p:nvSpPr>
        <p:spPr>
          <a:xfrm>
            <a:off x="464400" y="1855388"/>
            <a:ext cx="7568316" cy="3348372"/>
          </a:xfrm>
        </p:spPr>
        <p:txBody>
          <a:body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srgbClr val="55565A"/>
                </a:solidFill>
                <a:effectLst/>
                <a:uLnTx/>
                <a:uFillTx/>
                <a:latin typeface="Calibri" charset="0"/>
                <a:cs typeface="Calibri" charset="0"/>
              </a:rPr>
              <a:t>A representative from a law enforcement agency (</a:t>
            </a:r>
            <a:r>
              <a:rPr kumimoji="0" lang="en-AU" sz="2200" i="0" u="none" strike="noStrike" kern="1200" cap="none" spc="0" normalizeH="0" baseline="0" noProof="0" dirty="0">
                <a:ln>
                  <a:noFill/>
                </a:ln>
                <a:solidFill>
                  <a:srgbClr val="55565A"/>
                </a:solidFill>
                <a:effectLst/>
                <a:uLnTx/>
                <a:uFillTx/>
                <a:latin typeface="Calibri" charset="0"/>
                <a:cs typeface="Calibri" charset="0"/>
              </a:rPr>
              <a:t>LEA</a:t>
            </a:r>
            <a:r>
              <a:rPr kumimoji="0" lang="en-AU" sz="2200" b="0" i="0" u="none" strike="noStrike" kern="1200" cap="none" spc="0" normalizeH="0" baseline="0" noProof="0" dirty="0">
                <a:ln>
                  <a:noFill/>
                </a:ln>
                <a:solidFill>
                  <a:srgbClr val="55565A"/>
                </a:solidFill>
                <a:effectLst/>
                <a:uLnTx/>
                <a:uFillTx/>
                <a:latin typeface="Calibri" charset="0"/>
                <a:cs typeface="Calibri" charset="0"/>
              </a:rPr>
              <a:t>) calls your organisation and requests information about an individual who has been receiving services provided by your organisation.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AU" sz="2200" b="0" dirty="0">
                <a:solidFill>
                  <a:srgbClr val="55565A"/>
                </a:solidFill>
              </a:rPr>
              <a:t>The LEA says it needs the information for an investigation.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AU" sz="2200" dirty="0">
                <a:solidFill>
                  <a:srgbClr val="55565A"/>
                </a:solidFill>
              </a:rPr>
              <a:t>Does your organisation have to provide the information to the LEA?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AU" sz="2200" dirty="0">
                <a:solidFill>
                  <a:srgbClr val="55565A"/>
                </a:solidFill>
              </a:rPr>
              <a:t>What are some steps your organisation should take when considering whether to share this information?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AU" sz="2200" b="0" dirty="0">
              <a:solidFill>
                <a:srgbClr val="55565A"/>
              </a:solidFill>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lang="en-AU" sz="2200" b="0" dirty="0">
              <a:solidFill>
                <a:srgbClr val="55565A"/>
              </a:solidFill>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AU" sz="2200" b="0" i="0" u="none" strike="noStrike" kern="1200" cap="none" spc="0" normalizeH="0" baseline="0" noProof="0" dirty="0">
              <a:ln>
                <a:noFill/>
              </a:ln>
              <a:solidFill>
                <a:srgbClr val="55565A"/>
              </a:solidFill>
              <a:effectLst/>
              <a:uLnTx/>
              <a:uFillTx/>
              <a:latin typeface="Calibri" charset="0"/>
              <a:cs typeface="Calibri" charset="0"/>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AU" sz="2200" b="0" i="0" u="none" strike="noStrike" kern="1200" cap="none" spc="0" normalizeH="0" baseline="0" noProof="0" dirty="0">
              <a:ln>
                <a:noFill/>
              </a:ln>
              <a:solidFill>
                <a:srgbClr val="55565A"/>
              </a:solidFill>
              <a:effectLst/>
              <a:uLnTx/>
              <a:uFillTx/>
              <a:latin typeface="Calibri" charset="0"/>
              <a:cs typeface="Calibri" charset="0"/>
            </a:endParaRPr>
          </a:p>
          <a:p>
            <a:pPr marL="214313" indent="-214313">
              <a:buFont typeface="Arial" panose="020B0604020202020204" pitchFamily="34" charset="0"/>
              <a:buChar char="•"/>
            </a:pPr>
            <a:endParaRPr lang="en-US" sz="1350" dirty="0"/>
          </a:p>
          <a:p>
            <a:r>
              <a:rPr lang="en-US" sz="1350" dirty="0"/>
              <a:t>	</a:t>
            </a:r>
            <a:endParaRPr lang="en-AU" sz="1350" dirty="0"/>
          </a:p>
        </p:txBody>
      </p:sp>
      <p:sp>
        <p:nvSpPr>
          <p:cNvPr id="4" name="Text Placeholder 3">
            <a:extLst>
              <a:ext uri="{FF2B5EF4-FFF2-40B4-BE49-F238E27FC236}">
                <a16:creationId xmlns:a16="http://schemas.microsoft.com/office/drawing/2014/main" id="{904FE025-A7CB-4589-8E29-8585D979764A}"/>
              </a:ext>
            </a:extLst>
          </p:cNvPr>
          <p:cNvSpPr>
            <a:spLocks noGrp="1"/>
          </p:cNvSpPr>
          <p:nvPr>
            <p:ph type="body" sz="quarter" idx="10"/>
          </p:nvPr>
        </p:nvSpPr>
        <p:spPr/>
        <p:txBody>
          <a:bodyPr/>
          <a:lstStyle/>
          <a:p>
            <a:r>
              <a:rPr lang="en-US" dirty="0"/>
              <a:t>PAW 2021</a:t>
            </a:r>
          </a:p>
          <a:p>
            <a:endParaRPr lang="en-AU" dirty="0"/>
          </a:p>
        </p:txBody>
      </p:sp>
    </p:spTree>
    <p:extLst>
      <p:ext uri="{BB962C8B-B14F-4D97-AF65-F5344CB8AC3E}">
        <p14:creationId xmlns:p14="http://schemas.microsoft.com/office/powerpoint/2010/main" val="2328193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a:xfrm>
            <a:off x="464400" y="980728"/>
            <a:ext cx="8223194" cy="555215"/>
          </a:xfrm>
        </p:spPr>
        <p:txBody>
          <a:bodyPr/>
          <a:lstStyle/>
          <a:p>
            <a:r>
              <a:rPr lang="en-US" dirty="0"/>
              <a:t>Example Two</a:t>
            </a:r>
          </a:p>
        </p:txBody>
      </p:sp>
      <p:sp>
        <p:nvSpPr>
          <p:cNvPr id="3" name="Content Placeholder 2">
            <a:extLst>
              <a:ext uri="{FF2B5EF4-FFF2-40B4-BE49-F238E27FC236}">
                <a16:creationId xmlns:a16="http://schemas.microsoft.com/office/drawing/2014/main" id="{0360E851-F7DE-8746-8A94-7FAB1A43C939}"/>
              </a:ext>
            </a:extLst>
          </p:cNvPr>
          <p:cNvSpPr>
            <a:spLocks noGrp="1"/>
          </p:cNvSpPr>
          <p:nvPr>
            <p:ph idx="1"/>
          </p:nvPr>
        </p:nvSpPr>
        <p:spPr>
          <a:xfrm>
            <a:off x="391479" y="1772816"/>
            <a:ext cx="8223194" cy="3600400"/>
          </a:xfrm>
        </p:spPr>
        <p:txBody>
          <a:bodyPr/>
          <a:lstStyle/>
          <a:p>
            <a:pPr marL="342900" indent="-342900">
              <a:buFont typeface="Arial" panose="020B0604020202020204" pitchFamily="34" charset="0"/>
              <a:buChar char="•"/>
            </a:pPr>
            <a:r>
              <a:rPr lang="en-AU" sz="2200" b="0" dirty="0">
                <a:solidFill>
                  <a:schemeClr val="tx1"/>
                </a:solidFill>
              </a:rPr>
              <a:t>A government department writes to your CEO and requests information about ratepayers whose payments are long overdue.</a:t>
            </a:r>
          </a:p>
          <a:p>
            <a:pPr marL="342900" indent="-342900">
              <a:buFont typeface="Arial" panose="020B0604020202020204" pitchFamily="34" charset="0"/>
              <a:buChar char="•"/>
            </a:pPr>
            <a:r>
              <a:rPr lang="en-AU" sz="2200" b="0" dirty="0">
                <a:solidFill>
                  <a:schemeClr val="tx1"/>
                </a:solidFill>
              </a:rPr>
              <a:t>The department is proposing to subsidise rates for certain groups likely to experience financial hardship. They need data to target this assistance. Your CEO is excited about the program and wants to help.</a:t>
            </a:r>
          </a:p>
          <a:p>
            <a:pPr marL="342900" indent="-342900">
              <a:buFont typeface="Arial" panose="020B0604020202020204" pitchFamily="34" charset="0"/>
              <a:buChar char="•"/>
            </a:pPr>
            <a:r>
              <a:rPr lang="en-AU" sz="2200" b="0" dirty="0">
                <a:solidFill>
                  <a:schemeClr val="tx1"/>
                </a:solidFill>
              </a:rPr>
              <a:t>You call the department and ask how your authority can make the disclosure under the PDP Act. They say: ‘Don’t be difficult. Everything is okay, there are no privacy issues. We’ve had legal advice.’</a:t>
            </a:r>
          </a:p>
          <a:p>
            <a:pPr marL="342900" indent="-342900">
              <a:buFont typeface="Arial" panose="020B0604020202020204" pitchFamily="34" charset="0"/>
              <a:buChar char="•"/>
            </a:pPr>
            <a:r>
              <a:rPr lang="en-AU" sz="2200" dirty="0">
                <a:solidFill>
                  <a:schemeClr val="tx1"/>
                </a:solidFill>
              </a:rPr>
              <a:t>What should you do?</a:t>
            </a:r>
          </a:p>
          <a:p>
            <a:br>
              <a:rPr lang="en-AU" sz="2200" b="0" dirty="0">
                <a:solidFill>
                  <a:schemeClr val="tx1"/>
                </a:solidFill>
              </a:rPr>
            </a:br>
            <a:endParaRPr lang="en-AU" sz="2200" b="0" dirty="0">
              <a:solidFill>
                <a:schemeClr val="tx1"/>
              </a:solidFill>
            </a:endParaRPr>
          </a:p>
          <a:p>
            <a:pPr marL="342900" indent="-342900">
              <a:buFont typeface="Arial" panose="020B0604020202020204" pitchFamily="34" charset="0"/>
              <a:buChar char="•"/>
            </a:pPr>
            <a:endParaRPr lang="en-AU" sz="2200" dirty="0">
              <a:solidFill>
                <a:schemeClr val="tx1"/>
              </a:solidFill>
            </a:endParaRPr>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p:txBody>
      </p:sp>
    </p:spTree>
    <p:extLst>
      <p:ext uri="{BB962C8B-B14F-4D97-AF65-F5344CB8AC3E}">
        <p14:creationId xmlns:p14="http://schemas.microsoft.com/office/powerpoint/2010/main" val="3553124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09AE0A-CF7F-C544-989B-1B374A93EE54}"/>
              </a:ext>
            </a:extLst>
          </p:cNvPr>
          <p:cNvSpPr txBox="1"/>
          <p:nvPr/>
        </p:nvSpPr>
        <p:spPr>
          <a:xfrm>
            <a:off x="2860106" y="2644170"/>
            <a:ext cx="3423822" cy="830997"/>
          </a:xfrm>
          <a:prstGeom prst="rect">
            <a:avLst/>
          </a:prstGeom>
          <a:noFill/>
        </p:spPr>
        <p:txBody>
          <a:bodyPr wrap="none" rtlCol="0">
            <a:spAutoFit/>
          </a:bodyPr>
          <a:lstStyle/>
          <a:p>
            <a:pPr algn="ctr"/>
            <a:r>
              <a:rPr lang="en-US" sz="4800" b="1" spc="300" dirty="0">
                <a:solidFill>
                  <a:schemeClr val="bg1"/>
                </a:solidFill>
              </a:rPr>
              <a:t>Questions?</a:t>
            </a:r>
          </a:p>
        </p:txBody>
      </p:sp>
    </p:spTree>
    <p:extLst>
      <p:ext uri="{BB962C8B-B14F-4D97-AF65-F5344CB8AC3E}">
        <p14:creationId xmlns:p14="http://schemas.microsoft.com/office/powerpoint/2010/main" val="220984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09AE0A-CF7F-C544-989B-1B374A93EE54}"/>
              </a:ext>
            </a:extLst>
          </p:cNvPr>
          <p:cNvSpPr txBox="1"/>
          <p:nvPr/>
        </p:nvSpPr>
        <p:spPr>
          <a:xfrm>
            <a:off x="1331640" y="2852936"/>
            <a:ext cx="6697026" cy="830997"/>
          </a:xfrm>
          <a:prstGeom prst="rect">
            <a:avLst/>
          </a:prstGeom>
          <a:noFill/>
        </p:spPr>
        <p:txBody>
          <a:bodyPr wrap="none" rtlCol="0">
            <a:spAutoFit/>
          </a:bodyPr>
          <a:lstStyle/>
          <a:p>
            <a:pPr algn="ctr"/>
            <a:r>
              <a:rPr lang="en-US" sz="4800" b="1" spc="300" dirty="0">
                <a:solidFill>
                  <a:schemeClr val="bg1"/>
                </a:solidFill>
              </a:rPr>
              <a:t>Privacy law in Victoria</a:t>
            </a:r>
          </a:p>
        </p:txBody>
      </p:sp>
    </p:spTree>
    <p:extLst>
      <p:ext uri="{BB962C8B-B14F-4D97-AF65-F5344CB8AC3E}">
        <p14:creationId xmlns:p14="http://schemas.microsoft.com/office/powerpoint/2010/main" val="3604922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57D62E5-8EE2-47C7-840E-EB3F60559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33" y="1022634"/>
            <a:ext cx="8120533" cy="5488742"/>
          </a:xfrm>
          <a:prstGeom prst="rect">
            <a:avLst/>
          </a:prstGeom>
        </p:spPr>
      </p:pic>
      <p:sp>
        <p:nvSpPr>
          <p:cNvPr id="4" name="Title 1">
            <a:extLst>
              <a:ext uri="{FF2B5EF4-FFF2-40B4-BE49-F238E27FC236}">
                <a16:creationId xmlns:a16="http://schemas.microsoft.com/office/drawing/2014/main" id="{FBAD118A-AA45-4C32-BB99-A9387B3DF504}"/>
              </a:ext>
            </a:extLst>
          </p:cNvPr>
          <p:cNvSpPr txBox="1">
            <a:spLocks/>
          </p:cNvSpPr>
          <p:nvPr/>
        </p:nvSpPr>
        <p:spPr>
          <a:xfrm>
            <a:off x="107504" y="335944"/>
            <a:ext cx="8223194" cy="55521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US" sz="3200" b="1" dirty="0">
                <a:solidFill>
                  <a:schemeClr val="bg1"/>
                </a:solidFill>
              </a:rPr>
              <a:t>IPP 2 – Pocket Guide</a:t>
            </a:r>
          </a:p>
        </p:txBody>
      </p:sp>
    </p:spTree>
    <p:extLst>
      <p:ext uri="{BB962C8B-B14F-4D97-AF65-F5344CB8AC3E}">
        <p14:creationId xmlns:p14="http://schemas.microsoft.com/office/powerpoint/2010/main" val="3354233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296" y="416277"/>
            <a:ext cx="5442131" cy="984885"/>
          </a:xfrm>
          <a:prstGeom prst="rect">
            <a:avLst/>
          </a:prstGeom>
          <a:noFill/>
        </p:spPr>
        <p:txBody>
          <a:bodyPr wrap="none" rtlCol="0">
            <a:spAutoFit/>
          </a:bodyPr>
          <a:lstStyle/>
          <a:p>
            <a:r>
              <a:rPr lang="en-US" sz="4000" b="1" spc="300" dirty="0">
                <a:solidFill>
                  <a:schemeClr val="bg1"/>
                </a:solidFill>
              </a:rPr>
              <a:t>Want to Learn More?</a:t>
            </a:r>
          </a:p>
          <a:p>
            <a:endParaRPr lang="en-US" dirty="0"/>
          </a:p>
        </p:txBody>
      </p:sp>
      <p:sp>
        <p:nvSpPr>
          <p:cNvPr id="5" name="TextBox 4"/>
          <p:cNvSpPr txBox="1"/>
          <p:nvPr/>
        </p:nvSpPr>
        <p:spPr>
          <a:xfrm>
            <a:off x="395536" y="1743504"/>
            <a:ext cx="3703069" cy="4154984"/>
          </a:xfrm>
          <a:prstGeom prst="rect">
            <a:avLst/>
          </a:prstGeom>
          <a:noFill/>
        </p:spPr>
        <p:txBody>
          <a:bodyPr wrap="square" rtlCol="0">
            <a:spAutoFit/>
          </a:bodyPr>
          <a:lstStyle/>
          <a:p>
            <a:r>
              <a:rPr lang="en-US" sz="2400" b="1" dirty="0">
                <a:solidFill>
                  <a:schemeClr val="bg1"/>
                </a:solidFill>
              </a:rPr>
              <a:t>ONLINE</a:t>
            </a:r>
          </a:p>
          <a:p>
            <a:r>
              <a:rPr lang="en-US" sz="2400" b="1" dirty="0">
                <a:solidFill>
                  <a:schemeClr val="bg1"/>
                </a:solidFill>
              </a:rPr>
              <a:t>www.ovic.vic.gov.au</a:t>
            </a:r>
          </a:p>
          <a:p>
            <a:pPr marL="285750" indent="-285750">
              <a:buFont typeface="Arial" panose="020B0604020202020204" pitchFamily="34" charset="0"/>
              <a:buChar char="•"/>
            </a:pPr>
            <a:r>
              <a:rPr lang="en-US" sz="2400" dirty="0">
                <a:solidFill>
                  <a:schemeClr val="bg1"/>
                </a:solidFill>
              </a:rPr>
              <a:t>Monthly Newsletter</a:t>
            </a:r>
          </a:p>
          <a:p>
            <a:pPr marL="285750" indent="-285750">
              <a:buFont typeface="Arial" panose="020B0604020202020204" pitchFamily="34" charset="0"/>
              <a:buChar char="•"/>
            </a:pPr>
            <a:r>
              <a:rPr lang="en-US" sz="2400" dirty="0">
                <a:solidFill>
                  <a:schemeClr val="bg1"/>
                </a:solidFill>
              </a:rPr>
              <a:t>Our Blog</a:t>
            </a:r>
          </a:p>
          <a:p>
            <a:pPr marL="285750" indent="-285750">
              <a:buFont typeface="Arial" panose="020B0604020202020204" pitchFamily="34" charset="0"/>
              <a:buChar char="•"/>
            </a:pPr>
            <a:r>
              <a:rPr lang="en-US" sz="2400" dirty="0">
                <a:solidFill>
                  <a:schemeClr val="bg1"/>
                </a:solidFill>
              </a:rPr>
              <a:t>Free Online Learning</a:t>
            </a:r>
          </a:p>
          <a:p>
            <a:pPr marL="285750" indent="-285750">
              <a:buFont typeface="Arial" panose="020B0604020202020204" pitchFamily="34" charset="0"/>
              <a:buChar char="•"/>
            </a:pPr>
            <a:r>
              <a:rPr lang="en-US" sz="2400" dirty="0">
                <a:solidFill>
                  <a:schemeClr val="bg1"/>
                </a:solidFill>
              </a:rPr>
              <a:t>Guidance on the IPPs</a:t>
            </a:r>
          </a:p>
          <a:p>
            <a:pPr marL="285750" indent="-285750">
              <a:buFont typeface="Arial" panose="020B0604020202020204" pitchFamily="34" charset="0"/>
              <a:buChar char="•"/>
            </a:pPr>
            <a:endParaRPr lang="en-US" sz="2400" dirty="0">
              <a:solidFill>
                <a:schemeClr val="bg1"/>
              </a:solidFill>
            </a:endParaRPr>
          </a:p>
          <a:p>
            <a:r>
              <a:rPr lang="en-US" sz="2400" b="1" dirty="0">
                <a:solidFill>
                  <a:schemeClr val="bg1"/>
                </a:solidFill>
              </a:rPr>
              <a:t>TWITTER</a:t>
            </a:r>
          </a:p>
          <a:p>
            <a:r>
              <a:rPr lang="en-US" sz="2400" dirty="0">
                <a:solidFill>
                  <a:schemeClr val="bg1"/>
                </a:solidFill>
              </a:rPr>
              <a:t>@OVIC_AU</a:t>
            </a:r>
          </a:p>
          <a:p>
            <a:endParaRPr lang="en-US" sz="2400" dirty="0">
              <a:solidFill>
                <a:schemeClr val="bg1"/>
              </a:solidFill>
            </a:endParaRPr>
          </a:p>
          <a:p>
            <a:endParaRPr lang="en-US" sz="2400" dirty="0">
              <a:solidFill>
                <a:schemeClr val="bg1"/>
              </a:solidFill>
            </a:endParaRPr>
          </a:p>
        </p:txBody>
      </p:sp>
      <p:sp>
        <p:nvSpPr>
          <p:cNvPr id="4" name="Google Shape;573;p81">
            <a:extLst>
              <a:ext uri="{FF2B5EF4-FFF2-40B4-BE49-F238E27FC236}">
                <a16:creationId xmlns:a16="http://schemas.microsoft.com/office/drawing/2014/main" id="{FB736364-C13C-4D5F-94A1-DD51B14D7A1F}"/>
              </a:ext>
            </a:extLst>
          </p:cNvPr>
          <p:cNvSpPr txBox="1"/>
          <p:nvPr/>
        </p:nvSpPr>
        <p:spPr>
          <a:xfrm>
            <a:off x="4572000" y="1401162"/>
            <a:ext cx="3815704" cy="3416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chemeClr val="lt1"/>
                </a:solidFill>
                <a:latin typeface="Calibri"/>
                <a:ea typeface="Calibri"/>
                <a:cs typeface="Calibri"/>
                <a:sym typeface="Calibri"/>
              </a:rPr>
              <a:t>GENERAL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2400" b="0" i="0" u="none" strike="noStrike" cap="none" dirty="0">
                <a:solidFill>
                  <a:schemeClr val="lt1"/>
                </a:solidFill>
                <a:latin typeface="Calibri"/>
                <a:ea typeface="Calibri"/>
                <a:cs typeface="Calibri"/>
                <a:sym typeface="Calibri"/>
              </a:rPr>
              <a:t>enquiries@ovic.vic.gov.au</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2400" b="0" i="0" u="none" strike="noStrike" cap="none" dirty="0">
                <a:solidFill>
                  <a:schemeClr val="lt1"/>
                </a:solidFill>
                <a:latin typeface="Calibri"/>
                <a:ea typeface="Calibri"/>
                <a:cs typeface="Calibri"/>
                <a:sym typeface="Calibri"/>
              </a:rPr>
              <a:t>1300 006 842</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400" b="1"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chemeClr val="lt1"/>
                </a:solidFill>
                <a:latin typeface="Calibri"/>
                <a:ea typeface="Calibri"/>
                <a:cs typeface="Calibri"/>
                <a:sym typeface="Calibri"/>
              </a:rPr>
              <a:t>PRIVACY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2400" b="0" i="0" u="none" strike="noStrike" cap="none" dirty="0">
                <a:solidFill>
                  <a:schemeClr val="lt1"/>
                </a:solidFill>
                <a:latin typeface="Calibri"/>
                <a:ea typeface="Calibri"/>
                <a:cs typeface="Calibri"/>
                <a:sym typeface="Calibri"/>
              </a:rPr>
              <a:t>privacy@ovic.vic.gov.au</a:t>
            </a:r>
            <a:endParaRPr sz="2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chemeClr val="lt1"/>
                </a:solidFill>
                <a:latin typeface="Calibri"/>
                <a:ea typeface="Calibri"/>
                <a:cs typeface="Calibri"/>
                <a:sym typeface="Calibri"/>
              </a:rPr>
              <a:t>DATA PROTECTION</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2400" b="0" i="0" u="none" strike="noStrike" cap="none" dirty="0">
                <a:solidFill>
                  <a:schemeClr val="lt1"/>
                </a:solidFill>
                <a:latin typeface="Calibri"/>
                <a:ea typeface="Calibri"/>
                <a:cs typeface="Calibri"/>
                <a:sym typeface="Calibri"/>
              </a:rPr>
              <a:t>security@ovic.vic.gov.au</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2400" b="0" i="0" u="none" strike="noStrike" cap="none"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chemeClr val="lt1"/>
                </a:solidFill>
                <a:latin typeface="Calibri"/>
                <a:ea typeface="Calibri"/>
                <a:cs typeface="Calibri"/>
                <a:sym typeface="Calibri"/>
              </a:rPr>
              <a:t>FREEDOM OF INFORMATION</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2400" b="0" i="0" u="none" strike="noStrike" cap="none" dirty="0">
                <a:solidFill>
                  <a:schemeClr val="lt1"/>
                </a:solidFill>
                <a:latin typeface="Calibri"/>
                <a:ea typeface="Calibri"/>
                <a:cs typeface="Calibri"/>
                <a:sym typeface="Calibri"/>
              </a:rPr>
              <a:t>foi@ovic.vic.gov.au</a:t>
            </a:r>
            <a:endParaRPr sz="2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9065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4DAC-E02C-4830-997A-32E7BF218E84}"/>
              </a:ext>
            </a:extLst>
          </p:cNvPr>
          <p:cNvSpPr>
            <a:spLocks noGrp="1"/>
          </p:cNvSpPr>
          <p:nvPr>
            <p:ph type="title"/>
          </p:nvPr>
        </p:nvSpPr>
        <p:spPr/>
        <p:txBody>
          <a:bodyPr/>
          <a:lstStyle/>
          <a:p>
            <a:r>
              <a:rPr lang="en-AU" dirty="0"/>
              <a:t>Legislative framework</a:t>
            </a:r>
          </a:p>
        </p:txBody>
      </p:sp>
      <p:sp>
        <p:nvSpPr>
          <p:cNvPr id="3" name="Content Placeholder 2">
            <a:extLst>
              <a:ext uri="{FF2B5EF4-FFF2-40B4-BE49-F238E27FC236}">
                <a16:creationId xmlns:a16="http://schemas.microsoft.com/office/drawing/2014/main" id="{42568EA6-DD1B-40A7-BD74-0BB26F787295}"/>
              </a:ext>
            </a:extLst>
          </p:cNvPr>
          <p:cNvSpPr>
            <a:spLocks noGrp="1"/>
          </p:cNvSpPr>
          <p:nvPr>
            <p:ph idx="1"/>
          </p:nvPr>
        </p:nvSpPr>
        <p:spPr>
          <a:xfrm>
            <a:off x="464400" y="1700808"/>
            <a:ext cx="8223194" cy="3600400"/>
          </a:xfrm>
        </p:spPr>
        <p:txBody>
          <a:bodyPr/>
          <a:lstStyle/>
          <a:p>
            <a:pPr marL="342900" indent="-342900">
              <a:buFont typeface="+mj-lt"/>
              <a:buAutoNum type="arabicPeriod"/>
            </a:pPr>
            <a:r>
              <a:rPr lang="en-AU" dirty="0"/>
              <a:t>Privacy and Data Protection Act 2014 (Vic) – The IPPs</a:t>
            </a:r>
          </a:p>
          <a:p>
            <a:pPr marL="514350" lvl="2"/>
            <a:r>
              <a:rPr lang="en-AU" sz="1600" dirty="0"/>
              <a:t>VPS organisations and their contracted service providers.</a:t>
            </a:r>
          </a:p>
          <a:p>
            <a:pPr marL="514350" lvl="2">
              <a:spcAft>
                <a:spcPts val="1350"/>
              </a:spcAft>
            </a:pPr>
            <a:r>
              <a:rPr lang="en-AU" sz="1600" dirty="0"/>
              <a:t>Covers personal information but not health information</a:t>
            </a:r>
            <a:r>
              <a:rPr lang="en-AU" sz="1400" dirty="0"/>
              <a:t>.</a:t>
            </a:r>
          </a:p>
          <a:p>
            <a:pPr marL="342900" indent="-342900">
              <a:buFont typeface="+mj-lt"/>
              <a:buAutoNum type="arabicPeriod"/>
            </a:pPr>
            <a:r>
              <a:rPr lang="en-AU" dirty="0"/>
              <a:t>Health Records Act 2001 (Vic) – The HPPs</a:t>
            </a:r>
          </a:p>
          <a:p>
            <a:pPr marL="600075" lvl="2" indent="-342900">
              <a:spcAft>
                <a:spcPts val="1350"/>
              </a:spcAft>
            </a:pPr>
            <a:r>
              <a:rPr lang="en-AU" sz="1600" dirty="0"/>
              <a:t>Public and private organisations handling health information</a:t>
            </a:r>
          </a:p>
          <a:p>
            <a:pPr marL="342900" indent="-342900">
              <a:buFont typeface="+mj-lt"/>
              <a:buAutoNum type="arabicPeriod"/>
            </a:pPr>
            <a:r>
              <a:rPr lang="en-AU" dirty="0"/>
              <a:t>Privacy Act 1988 (</a:t>
            </a:r>
            <a:r>
              <a:rPr lang="en-AU" dirty="0" err="1"/>
              <a:t>Cth</a:t>
            </a:r>
            <a:r>
              <a:rPr lang="en-AU" dirty="0"/>
              <a:t>) – The APPs</a:t>
            </a:r>
          </a:p>
          <a:p>
            <a:pPr marL="514350" lvl="2"/>
            <a:r>
              <a:rPr lang="en-AU" sz="1600" dirty="0"/>
              <a:t>Federal agencies and private organisations with &gt;$3million annual turnover</a:t>
            </a:r>
          </a:p>
          <a:p>
            <a:pPr marL="514350" lvl="2">
              <a:spcAft>
                <a:spcPts val="1350"/>
              </a:spcAft>
            </a:pPr>
            <a:r>
              <a:rPr lang="en-AU" sz="1600" dirty="0"/>
              <a:t>But also ‘TFN recipients’</a:t>
            </a:r>
          </a:p>
          <a:p>
            <a:pPr marL="457200" indent="-457200">
              <a:buFont typeface="+mj-lt"/>
              <a:buAutoNum type="arabicPeriod"/>
            </a:pPr>
            <a:r>
              <a:rPr lang="en-US" dirty="0"/>
              <a:t>Charter</a:t>
            </a:r>
            <a:r>
              <a:rPr lang="en-US" dirty="0">
                <a:solidFill>
                  <a:srgbClr val="55565A"/>
                </a:solidFill>
              </a:rPr>
              <a:t> of Human Rights and Responsibilities Act 2006 (Vic)</a:t>
            </a:r>
            <a:endParaRPr lang="en-US" i="1" dirty="0">
              <a:solidFill>
                <a:srgbClr val="55565A"/>
              </a:solidFill>
            </a:endParaRPr>
          </a:p>
          <a:p>
            <a:pPr marL="257175" indent="-257175">
              <a:buFont typeface="Arial" panose="020B0604020202020204" pitchFamily="34" charset="0"/>
              <a:buChar char="•"/>
            </a:pPr>
            <a:endParaRPr lang="en-AU" dirty="0"/>
          </a:p>
        </p:txBody>
      </p:sp>
      <p:sp>
        <p:nvSpPr>
          <p:cNvPr id="4" name="Text Placeholder 3">
            <a:extLst>
              <a:ext uri="{FF2B5EF4-FFF2-40B4-BE49-F238E27FC236}">
                <a16:creationId xmlns:a16="http://schemas.microsoft.com/office/drawing/2014/main" id="{904FE025-A7CB-4589-8E29-8585D979764A}"/>
              </a:ext>
            </a:extLst>
          </p:cNvPr>
          <p:cNvSpPr>
            <a:spLocks noGrp="1"/>
          </p:cNvSpPr>
          <p:nvPr>
            <p:ph type="body" sz="quarter" idx="10"/>
          </p:nvPr>
        </p:nvSpPr>
        <p:spPr/>
        <p:txBody>
          <a:bodyPr/>
          <a:lstStyle/>
          <a:p>
            <a:r>
              <a:rPr lang="en-US" dirty="0"/>
              <a:t>PAW 2021</a:t>
            </a:r>
          </a:p>
          <a:p>
            <a:endParaRPr lang="en-AU" dirty="0"/>
          </a:p>
        </p:txBody>
      </p:sp>
    </p:spTree>
    <p:extLst>
      <p:ext uri="{BB962C8B-B14F-4D97-AF65-F5344CB8AC3E}">
        <p14:creationId xmlns:p14="http://schemas.microsoft.com/office/powerpoint/2010/main" val="230885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18BE0-DA11-F04D-A173-91F28790C1FA}"/>
              </a:ext>
            </a:extLst>
          </p:cNvPr>
          <p:cNvSpPr>
            <a:spLocks noGrp="1"/>
          </p:cNvSpPr>
          <p:nvPr>
            <p:ph type="title"/>
          </p:nvPr>
        </p:nvSpPr>
        <p:spPr/>
        <p:txBody>
          <a:bodyPr/>
          <a:lstStyle/>
          <a:p>
            <a:r>
              <a:rPr lang="en-US" dirty="0"/>
              <a:t>The Privacy and Data Protection Act 2014 (Vic)</a:t>
            </a:r>
          </a:p>
        </p:txBody>
      </p:sp>
      <p:sp>
        <p:nvSpPr>
          <p:cNvPr id="3" name="Content Placeholder 2">
            <a:extLst>
              <a:ext uri="{FF2B5EF4-FFF2-40B4-BE49-F238E27FC236}">
                <a16:creationId xmlns:a16="http://schemas.microsoft.com/office/drawing/2014/main" id="{0360E851-F7DE-8746-8A94-7FAB1A43C939}"/>
              </a:ext>
            </a:extLst>
          </p:cNvPr>
          <p:cNvSpPr>
            <a:spLocks noGrp="1"/>
          </p:cNvSpPr>
          <p:nvPr>
            <p:ph idx="1"/>
          </p:nvPr>
        </p:nvSpPr>
        <p:spPr/>
        <p:txBody>
          <a:bodyPr/>
          <a:lstStyle/>
          <a:p>
            <a:r>
              <a:rPr lang="en-US" dirty="0"/>
              <a:t>Part 3 – Information Privacy</a:t>
            </a:r>
            <a:endParaRPr lang="en-US" b="0" dirty="0"/>
          </a:p>
          <a:p>
            <a:pPr marL="342900" indent="-342900">
              <a:spcAft>
                <a:spcPts val="1350"/>
              </a:spcAft>
              <a:buFont typeface="Arial" panose="020B0604020202020204" pitchFamily="34" charset="0"/>
              <a:buChar char="•"/>
            </a:pPr>
            <a:r>
              <a:rPr lang="en-US" b="0" dirty="0"/>
              <a:t>Provides for the </a:t>
            </a:r>
            <a:r>
              <a:rPr lang="en-US" dirty="0"/>
              <a:t>responsible collection and handling </a:t>
            </a:r>
            <a:r>
              <a:rPr lang="en-US" b="0" dirty="0"/>
              <a:t>of </a:t>
            </a:r>
            <a:r>
              <a:rPr lang="en-US" dirty="0"/>
              <a:t>personal information </a:t>
            </a:r>
            <a:r>
              <a:rPr lang="en-US" b="0" dirty="0"/>
              <a:t>in the Victorian public sector</a:t>
            </a:r>
          </a:p>
          <a:p>
            <a:pPr marL="342900" indent="-342900">
              <a:buFont typeface="Arial" panose="020B0604020202020204" pitchFamily="34" charset="0"/>
              <a:buChar char="•"/>
            </a:pPr>
            <a:r>
              <a:rPr lang="en-US" dirty="0"/>
              <a:t>Applies to all Victorian public sector </a:t>
            </a:r>
            <a:r>
              <a:rPr lang="en-US" dirty="0" err="1"/>
              <a:t>organisations</a:t>
            </a:r>
            <a:r>
              <a:rPr lang="en-US" dirty="0"/>
              <a:t>, including:</a:t>
            </a:r>
          </a:p>
          <a:p>
            <a:pPr lvl="3">
              <a:buFont typeface="Arial" panose="020B0604020202020204" pitchFamily="34" charset="0"/>
              <a:buChar char="•"/>
            </a:pPr>
            <a:r>
              <a:rPr lang="en-US" dirty="0"/>
              <a:t>Government departments</a:t>
            </a:r>
          </a:p>
          <a:p>
            <a:pPr lvl="3">
              <a:buFont typeface="Arial" panose="020B0604020202020204" pitchFamily="34" charset="0"/>
              <a:buChar char="•"/>
            </a:pPr>
            <a:r>
              <a:rPr lang="en-US" dirty="0"/>
              <a:t>Ministers</a:t>
            </a:r>
          </a:p>
          <a:p>
            <a:pPr lvl="3">
              <a:buFont typeface="Arial" panose="020B0604020202020204" pitchFamily="34" charset="0"/>
              <a:buChar char="•"/>
            </a:pPr>
            <a:r>
              <a:rPr lang="en-US" dirty="0"/>
              <a:t>Local councils</a:t>
            </a:r>
          </a:p>
          <a:p>
            <a:pPr lvl="3">
              <a:buFont typeface="Arial" panose="020B0604020202020204" pitchFamily="34" charset="0"/>
              <a:buChar char="•"/>
            </a:pPr>
            <a:r>
              <a:rPr lang="en-US" dirty="0"/>
              <a:t>Universities and TAFEs</a:t>
            </a:r>
          </a:p>
          <a:p>
            <a:pPr lvl="3">
              <a:buFont typeface="Arial" panose="020B0604020202020204" pitchFamily="34" charset="0"/>
              <a:buChar char="•"/>
            </a:pPr>
            <a:r>
              <a:rPr lang="en-US" dirty="0"/>
              <a:t>Contracted service providers</a:t>
            </a:r>
          </a:p>
          <a:p>
            <a:pPr lvl="3"/>
            <a:endParaRPr lang="en-US" dirty="0"/>
          </a:p>
        </p:txBody>
      </p:sp>
      <p:sp>
        <p:nvSpPr>
          <p:cNvPr id="4" name="Text Placeholder 3">
            <a:extLst>
              <a:ext uri="{FF2B5EF4-FFF2-40B4-BE49-F238E27FC236}">
                <a16:creationId xmlns:a16="http://schemas.microsoft.com/office/drawing/2014/main" id="{D24E4EF1-334E-C544-B6A9-08CA3D96DF9E}"/>
              </a:ext>
            </a:extLst>
          </p:cNvPr>
          <p:cNvSpPr>
            <a:spLocks noGrp="1"/>
          </p:cNvSpPr>
          <p:nvPr>
            <p:ph type="body" sz="quarter" idx="10"/>
          </p:nvPr>
        </p:nvSpPr>
        <p:spPr/>
        <p:txBody>
          <a:bodyPr/>
          <a:lstStyle/>
          <a:p>
            <a:r>
              <a:rPr lang="en-US" dirty="0"/>
              <a:t>PAW 2021</a:t>
            </a:r>
          </a:p>
          <a:p>
            <a:endParaRPr lang="en-US" dirty="0"/>
          </a:p>
        </p:txBody>
      </p:sp>
    </p:spTree>
    <p:extLst>
      <p:ext uri="{BB962C8B-B14F-4D97-AF65-F5344CB8AC3E}">
        <p14:creationId xmlns:p14="http://schemas.microsoft.com/office/powerpoint/2010/main" val="171893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653068-CBAC-7940-B4E9-B25AD8858B7D}"/>
              </a:ext>
            </a:extLst>
          </p:cNvPr>
          <p:cNvSpPr txBox="1"/>
          <p:nvPr/>
        </p:nvSpPr>
        <p:spPr>
          <a:xfrm>
            <a:off x="1946185" y="2132856"/>
            <a:ext cx="5292588" cy="2308324"/>
          </a:xfrm>
          <a:prstGeom prst="rect">
            <a:avLst/>
          </a:prstGeom>
          <a:noFill/>
        </p:spPr>
        <p:txBody>
          <a:bodyPr wrap="square" rtlCol="0">
            <a:spAutoFit/>
          </a:bodyPr>
          <a:lstStyle/>
          <a:p>
            <a:pPr algn="ctr"/>
            <a:r>
              <a:rPr lang="en-US" sz="4800" b="1" spc="225" dirty="0">
                <a:solidFill>
                  <a:schemeClr val="bg1"/>
                </a:solidFill>
              </a:rPr>
              <a:t>The Information Privacy Principles (IPPs)</a:t>
            </a:r>
          </a:p>
        </p:txBody>
      </p:sp>
    </p:spTree>
    <p:extLst>
      <p:ext uri="{BB962C8B-B14F-4D97-AF65-F5344CB8AC3E}">
        <p14:creationId xmlns:p14="http://schemas.microsoft.com/office/powerpoint/2010/main" val="143282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5" name="Google Shape;185;p29">
            <a:extLst>
              <a:ext uri="{FF2B5EF4-FFF2-40B4-BE49-F238E27FC236}">
                <a16:creationId xmlns:a16="http://schemas.microsoft.com/office/drawing/2014/main" id="{CEA47224-BC80-4482-9E71-C88F260D7CB9}"/>
              </a:ext>
            </a:extLst>
          </p:cNvPr>
          <p:cNvPicPr preferRelativeResize="0"/>
          <p:nvPr/>
        </p:nvPicPr>
        <p:blipFill rotWithShape="1">
          <a:blip r:embed="rId3">
            <a:alphaModFix/>
          </a:blip>
          <a:srcRect l="16931" t="13276" r="21591" b="22245"/>
          <a:stretch/>
        </p:blipFill>
        <p:spPr>
          <a:xfrm>
            <a:off x="4675911" y="2254849"/>
            <a:ext cx="3215590" cy="3372431"/>
          </a:xfrm>
          <a:prstGeom prst="rect">
            <a:avLst/>
          </a:prstGeom>
          <a:noFill/>
          <a:ln>
            <a:noFill/>
          </a:ln>
        </p:spPr>
      </p:pic>
      <p:sp>
        <p:nvSpPr>
          <p:cNvPr id="176" name="Google Shape;176;p28"/>
          <p:cNvSpPr txBox="1">
            <a:spLocks noGrp="1"/>
          </p:cNvSpPr>
          <p:nvPr>
            <p:ph type="title"/>
          </p:nvPr>
        </p:nvSpPr>
        <p:spPr>
          <a:xfrm>
            <a:off x="1331640" y="1340768"/>
            <a:ext cx="6167396" cy="416411"/>
          </a:xfrm>
          <a:prstGeom prst="rect">
            <a:avLst/>
          </a:prstGeom>
          <a:noFill/>
          <a:ln>
            <a:noFill/>
          </a:ln>
        </p:spPr>
        <p:txBody>
          <a:bodyPr spcFirstLastPara="1" wrap="square" lIns="0" tIns="34275" rIns="0" bIns="34275" anchor="t" anchorCtr="0">
            <a:noAutofit/>
          </a:bodyPr>
          <a:lstStyle/>
          <a:p>
            <a:r>
              <a:rPr lang="en-US" dirty="0"/>
              <a:t>The Information Privacy Principles</a:t>
            </a:r>
            <a:endParaRPr dirty="0"/>
          </a:p>
        </p:txBody>
      </p:sp>
      <p:sp>
        <p:nvSpPr>
          <p:cNvPr id="177" name="Google Shape;177;p28"/>
          <p:cNvSpPr txBox="1">
            <a:spLocks noGrp="1"/>
          </p:cNvSpPr>
          <p:nvPr>
            <p:ph type="body" idx="1"/>
          </p:nvPr>
        </p:nvSpPr>
        <p:spPr>
          <a:xfrm>
            <a:off x="1403648" y="2065587"/>
            <a:ext cx="6487853" cy="563988"/>
          </a:xfrm>
          <a:prstGeom prst="rect">
            <a:avLst/>
          </a:prstGeom>
          <a:noFill/>
          <a:ln>
            <a:noFill/>
          </a:ln>
        </p:spPr>
        <p:txBody>
          <a:bodyPr spcFirstLastPara="1" wrap="square" lIns="0" tIns="34275" rIns="0" bIns="34275" anchor="t" anchorCtr="0">
            <a:noAutofit/>
          </a:bodyPr>
          <a:lstStyle/>
          <a:p>
            <a:pPr marL="0" indent="0">
              <a:spcBef>
                <a:spcPts val="0"/>
              </a:spcBef>
              <a:buSzPts val="2000"/>
            </a:pPr>
            <a:r>
              <a:rPr lang="en-US" sz="1600" dirty="0"/>
              <a:t>The IPPs </a:t>
            </a:r>
            <a:r>
              <a:rPr lang="en-US" sz="1600" dirty="0">
                <a:solidFill>
                  <a:srgbClr val="55565A"/>
                </a:solidFill>
              </a:rPr>
              <a:t>set the minimum standards for the collection and handling of personal information in the VPS.</a:t>
            </a:r>
            <a:endParaRPr sz="1600" dirty="0">
              <a:solidFill>
                <a:srgbClr val="55565A"/>
              </a:solidFill>
            </a:endParaRPr>
          </a:p>
          <a:p>
            <a:pPr marL="0" indent="0">
              <a:spcBef>
                <a:spcPts val="0"/>
              </a:spcBef>
              <a:buSzPts val="2000"/>
            </a:pPr>
            <a:endParaRPr sz="1350" dirty="0">
              <a:solidFill>
                <a:srgbClr val="55565A"/>
              </a:solidFill>
            </a:endParaRPr>
          </a:p>
          <a:p>
            <a:pPr marL="0" indent="0">
              <a:spcBef>
                <a:spcPts val="1260"/>
              </a:spcBef>
              <a:buClr>
                <a:schemeClr val="accent5"/>
              </a:buClr>
              <a:buSzPts val="2000"/>
            </a:pPr>
            <a:r>
              <a:rPr lang="en-US" sz="1500" dirty="0">
                <a:solidFill>
                  <a:schemeClr val="accent5"/>
                </a:solidFill>
              </a:rPr>
              <a:t>					</a:t>
            </a:r>
            <a:endParaRPr sz="1350" dirty="0">
              <a:solidFill>
                <a:schemeClr val="accent5"/>
              </a:solidFill>
            </a:endParaRPr>
          </a:p>
        </p:txBody>
      </p:sp>
      <p:sp>
        <p:nvSpPr>
          <p:cNvPr id="178" name="Google Shape;178;p28"/>
          <p:cNvSpPr txBox="1">
            <a:spLocks noGrp="1"/>
          </p:cNvSpPr>
          <p:nvPr>
            <p:ph type="body" idx="2"/>
          </p:nvPr>
        </p:nvSpPr>
        <p:spPr>
          <a:xfrm>
            <a:off x="467544" y="503696"/>
            <a:ext cx="6167396" cy="189000"/>
          </a:xfrm>
          <a:prstGeom prst="rect">
            <a:avLst/>
          </a:prstGeom>
          <a:noFill/>
          <a:ln>
            <a:noFill/>
          </a:ln>
        </p:spPr>
        <p:txBody>
          <a:bodyPr spcFirstLastPara="1" wrap="square" lIns="0" tIns="34275" rIns="0" bIns="34275" anchor="t" anchorCtr="0">
            <a:noAutofit/>
          </a:bodyPr>
          <a:lstStyle/>
          <a:p>
            <a:pPr marL="0" indent="0">
              <a:spcBef>
                <a:spcPts val="0"/>
              </a:spcBef>
            </a:pPr>
            <a:r>
              <a:rPr lang="en-US" dirty="0"/>
              <a:t>PAW 2021</a:t>
            </a:r>
          </a:p>
          <a:p>
            <a:pPr marL="0" indent="0">
              <a:spcBef>
                <a:spcPts val="0"/>
              </a:spcBef>
            </a:pPr>
            <a:endParaRPr dirty="0"/>
          </a:p>
        </p:txBody>
      </p:sp>
      <p:sp>
        <p:nvSpPr>
          <p:cNvPr id="2" name="TextBox 1">
            <a:extLst>
              <a:ext uri="{FF2B5EF4-FFF2-40B4-BE49-F238E27FC236}">
                <a16:creationId xmlns:a16="http://schemas.microsoft.com/office/drawing/2014/main" id="{FFB4ADCD-58E5-4C89-A32D-37126A77A18D}"/>
              </a:ext>
            </a:extLst>
          </p:cNvPr>
          <p:cNvSpPr txBox="1"/>
          <p:nvPr/>
        </p:nvSpPr>
        <p:spPr>
          <a:xfrm>
            <a:off x="-56830" y="2809959"/>
            <a:ext cx="4196782" cy="3016210"/>
          </a:xfrm>
          <a:prstGeom prst="rect">
            <a:avLst/>
          </a:prstGeom>
          <a:noFill/>
        </p:spPr>
        <p:txBody>
          <a:bodyPr wrap="square" rtlCol="0">
            <a:spAutoFit/>
          </a:bodyPr>
          <a:lstStyle/>
          <a:p>
            <a:pPr marL="2419350" indent="-342900">
              <a:spcBef>
                <a:spcPts val="300"/>
              </a:spcBef>
              <a:buClr>
                <a:schemeClr val="accent2"/>
              </a:buClr>
              <a:buSzPts val="1600"/>
              <a:buFont typeface="+mj-lt"/>
              <a:buAutoNum type="arabicPeriod"/>
            </a:pPr>
            <a:r>
              <a:rPr lang="en-US" sz="1400" dirty="0">
                <a:solidFill>
                  <a:srgbClr val="7030A0"/>
                </a:solidFill>
              </a:rPr>
              <a:t>Collection</a:t>
            </a:r>
          </a:p>
          <a:p>
            <a:pPr marL="2419350" indent="-342900">
              <a:spcBef>
                <a:spcPts val="300"/>
              </a:spcBef>
              <a:buClr>
                <a:schemeClr val="accent2"/>
              </a:buClr>
              <a:buSzPts val="1600"/>
              <a:buFont typeface="+mj-lt"/>
              <a:buAutoNum type="arabicPeriod"/>
            </a:pPr>
            <a:r>
              <a:rPr lang="en-US" sz="1400" dirty="0">
                <a:solidFill>
                  <a:srgbClr val="7030A0"/>
                </a:solidFill>
              </a:rPr>
              <a:t>Use &amp; Disclosure</a:t>
            </a:r>
          </a:p>
          <a:p>
            <a:pPr marL="2419350" indent="-342900">
              <a:spcBef>
                <a:spcPts val="300"/>
              </a:spcBef>
              <a:buClr>
                <a:schemeClr val="accent2"/>
              </a:buClr>
              <a:buSzPts val="1600"/>
              <a:buFont typeface="+mj-lt"/>
              <a:buAutoNum type="arabicPeriod"/>
            </a:pPr>
            <a:r>
              <a:rPr lang="en-US" sz="1400" dirty="0">
                <a:solidFill>
                  <a:srgbClr val="7030A0"/>
                </a:solidFill>
              </a:rPr>
              <a:t>Data Quality</a:t>
            </a:r>
          </a:p>
          <a:p>
            <a:pPr marL="2419350" indent="-342900">
              <a:spcBef>
                <a:spcPts val="300"/>
              </a:spcBef>
              <a:buClr>
                <a:schemeClr val="accent2"/>
              </a:buClr>
              <a:buSzPts val="1600"/>
              <a:buFont typeface="+mj-lt"/>
              <a:buAutoNum type="arabicPeriod"/>
            </a:pPr>
            <a:r>
              <a:rPr lang="en-US" sz="1400" dirty="0">
                <a:solidFill>
                  <a:srgbClr val="7030A0"/>
                </a:solidFill>
              </a:rPr>
              <a:t>Data Security</a:t>
            </a:r>
          </a:p>
          <a:p>
            <a:pPr marL="2419350" indent="-342900">
              <a:spcBef>
                <a:spcPts val="300"/>
              </a:spcBef>
              <a:buClr>
                <a:schemeClr val="accent2"/>
              </a:buClr>
              <a:buSzPts val="1600"/>
              <a:buFont typeface="+mj-lt"/>
              <a:buAutoNum type="arabicPeriod"/>
            </a:pPr>
            <a:r>
              <a:rPr lang="en-US" sz="1400" dirty="0">
                <a:solidFill>
                  <a:srgbClr val="7030A0"/>
                </a:solidFill>
              </a:rPr>
              <a:t>Openness</a:t>
            </a:r>
          </a:p>
          <a:p>
            <a:pPr marL="2419350" indent="-342900">
              <a:spcBef>
                <a:spcPts val="300"/>
              </a:spcBef>
              <a:buClr>
                <a:schemeClr val="accent2"/>
              </a:buClr>
              <a:buSzPts val="1600"/>
              <a:buFont typeface="+mj-lt"/>
              <a:buAutoNum type="arabicPeriod"/>
            </a:pPr>
            <a:r>
              <a:rPr lang="en-US" sz="1400" dirty="0">
                <a:solidFill>
                  <a:srgbClr val="7030A0"/>
                </a:solidFill>
              </a:rPr>
              <a:t>Access &amp; Correction</a:t>
            </a:r>
          </a:p>
          <a:p>
            <a:pPr marL="2419350" indent="-342900">
              <a:spcBef>
                <a:spcPts val="300"/>
              </a:spcBef>
              <a:buClr>
                <a:schemeClr val="accent2"/>
              </a:buClr>
              <a:buSzPts val="1600"/>
              <a:buFont typeface="+mj-lt"/>
              <a:buAutoNum type="arabicPeriod"/>
            </a:pPr>
            <a:r>
              <a:rPr lang="en-US" sz="1400" dirty="0">
                <a:solidFill>
                  <a:srgbClr val="7030A0"/>
                </a:solidFill>
              </a:rPr>
              <a:t>Unique Identifiers</a:t>
            </a:r>
          </a:p>
          <a:p>
            <a:pPr marL="2419350" indent="-342900">
              <a:spcBef>
                <a:spcPts val="300"/>
              </a:spcBef>
              <a:buClr>
                <a:schemeClr val="accent2"/>
              </a:buClr>
              <a:buSzPts val="1600"/>
              <a:buFont typeface="+mj-lt"/>
              <a:buAutoNum type="arabicPeriod"/>
            </a:pPr>
            <a:r>
              <a:rPr lang="en-US" sz="1400" dirty="0">
                <a:solidFill>
                  <a:srgbClr val="7030A0"/>
                </a:solidFill>
              </a:rPr>
              <a:t>Anonymity</a:t>
            </a:r>
          </a:p>
          <a:p>
            <a:pPr marL="2419350" indent="-342900">
              <a:spcBef>
                <a:spcPts val="300"/>
              </a:spcBef>
              <a:buClr>
                <a:schemeClr val="accent2"/>
              </a:buClr>
              <a:buSzPts val="1600"/>
              <a:buFont typeface="+mj-lt"/>
              <a:buAutoNum type="arabicPeriod"/>
            </a:pPr>
            <a:r>
              <a:rPr lang="en-US" sz="1400" dirty="0">
                <a:solidFill>
                  <a:srgbClr val="7030A0"/>
                </a:solidFill>
              </a:rPr>
              <a:t>Transborder Data Flows</a:t>
            </a:r>
          </a:p>
          <a:p>
            <a:pPr marL="2419350" indent="-342900">
              <a:spcBef>
                <a:spcPts val="300"/>
              </a:spcBef>
              <a:buClr>
                <a:schemeClr val="accent2"/>
              </a:buClr>
              <a:buSzPts val="1600"/>
              <a:buFont typeface="+mj-lt"/>
              <a:buAutoNum type="arabicPeriod"/>
            </a:pPr>
            <a:r>
              <a:rPr lang="en-US" sz="1400" dirty="0">
                <a:solidFill>
                  <a:srgbClr val="7030A0"/>
                </a:solidFill>
              </a:rPr>
              <a:t> Sensitive Information</a:t>
            </a:r>
          </a:p>
          <a:p>
            <a:pPr marL="342900" indent="-342900">
              <a:buClr>
                <a:schemeClr val="accent2"/>
              </a:buClr>
              <a:buFont typeface="+mj-lt"/>
              <a:buAutoNum type="arabicPeriod"/>
            </a:pPr>
            <a:endParaRPr lang="en-AU"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3CA4-CFB8-4A72-B7E2-D37A3A486B30}"/>
              </a:ext>
            </a:extLst>
          </p:cNvPr>
          <p:cNvSpPr>
            <a:spLocks noGrp="1"/>
          </p:cNvSpPr>
          <p:nvPr>
            <p:ph type="title"/>
          </p:nvPr>
        </p:nvSpPr>
        <p:spPr>
          <a:xfrm>
            <a:off x="467544" y="1340768"/>
            <a:ext cx="8223194" cy="416411"/>
          </a:xfrm>
        </p:spPr>
        <p:txBody>
          <a:bodyPr/>
          <a:lstStyle/>
          <a:p>
            <a:pPr algn="ctr"/>
            <a:r>
              <a:rPr lang="en-AU" dirty="0"/>
              <a:t>Guidelines to the Information Privacy Principles</a:t>
            </a:r>
          </a:p>
        </p:txBody>
      </p:sp>
      <p:sp>
        <p:nvSpPr>
          <p:cNvPr id="3" name="Text Placeholder 2">
            <a:extLst>
              <a:ext uri="{FF2B5EF4-FFF2-40B4-BE49-F238E27FC236}">
                <a16:creationId xmlns:a16="http://schemas.microsoft.com/office/drawing/2014/main" id="{357C811D-A23D-446B-B874-B79D4A967760}"/>
              </a:ext>
            </a:extLst>
          </p:cNvPr>
          <p:cNvSpPr>
            <a:spLocks noGrp="1"/>
          </p:cNvSpPr>
          <p:nvPr>
            <p:ph type="body" idx="1"/>
          </p:nvPr>
        </p:nvSpPr>
        <p:spPr>
          <a:xfrm>
            <a:off x="309279" y="3049133"/>
            <a:ext cx="4891372" cy="2700300"/>
          </a:xfrm>
        </p:spPr>
        <p:txBody>
          <a:bodyPr/>
          <a:lstStyle/>
          <a:p>
            <a:pPr indent="0"/>
            <a:r>
              <a:rPr lang="en-AU" dirty="0">
                <a:hlinkClick r:id="rId3"/>
              </a:rPr>
              <a:t>https://ovic.vic.gov.au/privacy/guidelines-to-the-information-privacy-principles/</a:t>
            </a:r>
            <a:endParaRPr lang="en-AU" dirty="0"/>
          </a:p>
          <a:p>
            <a:pPr indent="0"/>
            <a:endParaRPr lang="en-AU" dirty="0"/>
          </a:p>
          <a:p>
            <a:endParaRPr lang="en-AU" dirty="0"/>
          </a:p>
        </p:txBody>
      </p:sp>
      <p:sp>
        <p:nvSpPr>
          <p:cNvPr id="4" name="Text Placeholder 3">
            <a:extLst>
              <a:ext uri="{FF2B5EF4-FFF2-40B4-BE49-F238E27FC236}">
                <a16:creationId xmlns:a16="http://schemas.microsoft.com/office/drawing/2014/main" id="{4A474A4E-0499-424A-A09F-D2C9F4B439A9}"/>
              </a:ext>
            </a:extLst>
          </p:cNvPr>
          <p:cNvSpPr>
            <a:spLocks noGrp="1"/>
          </p:cNvSpPr>
          <p:nvPr>
            <p:ph type="body" idx="2"/>
          </p:nvPr>
        </p:nvSpPr>
        <p:spPr>
          <a:xfrm>
            <a:off x="93222" y="440696"/>
            <a:ext cx="8223194" cy="252000"/>
          </a:xfrm>
        </p:spPr>
        <p:txBody>
          <a:bodyPr/>
          <a:lstStyle/>
          <a:p>
            <a:r>
              <a:rPr lang="en-US" dirty="0"/>
              <a:t>PAW 2021</a:t>
            </a:r>
          </a:p>
          <a:p>
            <a:endParaRPr lang="en-AU" dirty="0"/>
          </a:p>
        </p:txBody>
      </p:sp>
      <p:pic>
        <p:nvPicPr>
          <p:cNvPr id="6" name="Picture 5" descr="Graphical user interface, application, Teams&#10;&#10;Description automatically generated">
            <a:extLst>
              <a:ext uri="{FF2B5EF4-FFF2-40B4-BE49-F238E27FC236}">
                <a16:creationId xmlns:a16="http://schemas.microsoft.com/office/drawing/2014/main" id="{8BE09A27-5F24-49FA-922B-A14A9F509C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651" y="2231765"/>
            <a:ext cx="2914649" cy="2894693"/>
          </a:xfrm>
          <a:prstGeom prst="rect">
            <a:avLst/>
          </a:prstGeom>
        </p:spPr>
      </p:pic>
    </p:spTree>
    <p:extLst>
      <p:ext uri="{BB962C8B-B14F-4D97-AF65-F5344CB8AC3E}">
        <p14:creationId xmlns:p14="http://schemas.microsoft.com/office/powerpoint/2010/main" val="59323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09AE0A-CF7F-C544-989B-1B374A93EE54}"/>
              </a:ext>
            </a:extLst>
          </p:cNvPr>
          <p:cNvSpPr txBox="1"/>
          <p:nvPr/>
        </p:nvSpPr>
        <p:spPr>
          <a:xfrm>
            <a:off x="1070095" y="2644170"/>
            <a:ext cx="6942813" cy="1569660"/>
          </a:xfrm>
          <a:prstGeom prst="rect">
            <a:avLst/>
          </a:prstGeom>
          <a:noFill/>
        </p:spPr>
        <p:txBody>
          <a:bodyPr wrap="square" rtlCol="0">
            <a:spAutoFit/>
          </a:bodyPr>
          <a:lstStyle/>
          <a:p>
            <a:pPr algn="ctr"/>
            <a:r>
              <a:rPr lang="en-US" sz="4800" b="1" dirty="0">
                <a:solidFill>
                  <a:schemeClr val="bg1"/>
                </a:solidFill>
              </a:rPr>
              <a:t>What is information sharing?</a:t>
            </a:r>
            <a:endParaRPr lang="en-US" sz="4800" b="1" spc="300" dirty="0">
              <a:solidFill>
                <a:schemeClr val="bg1"/>
              </a:solidFill>
            </a:endParaRPr>
          </a:p>
        </p:txBody>
      </p:sp>
    </p:spTree>
    <p:extLst>
      <p:ext uri="{BB962C8B-B14F-4D97-AF65-F5344CB8AC3E}">
        <p14:creationId xmlns:p14="http://schemas.microsoft.com/office/powerpoint/2010/main" val="2584159850"/>
      </p:ext>
    </p:extLst>
  </p:cSld>
  <p:clrMapOvr>
    <a:masterClrMapping/>
  </p:clrMapOvr>
</p:sld>
</file>

<file path=ppt/theme/theme1.xml><?xml version="1.0" encoding="utf-8"?>
<a:theme xmlns:a="http://schemas.openxmlformats.org/drawingml/2006/main" name="1_Office Theme">
  <a:themeElements>
    <a:clrScheme name="OVIC">
      <a:dk1>
        <a:srgbClr val="000000"/>
      </a:dk1>
      <a:lt1>
        <a:srgbClr val="FFFFFF"/>
      </a:lt1>
      <a:dk2>
        <a:srgbClr val="1F497D"/>
      </a:dk2>
      <a:lt2>
        <a:srgbClr val="EEECE1"/>
      </a:lt2>
      <a:accent1>
        <a:srgbClr val="E5007D"/>
      </a:accent1>
      <a:accent2>
        <a:srgbClr val="430098"/>
      </a:accent2>
      <a:accent3>
        <a:srgbClr val="C1B8AF"/>
      </a:accent3>
      <a:accent4>
        <a:srgbClr val="55565A"/>
      </a:accent4>
      <a:accent5>
        <a:srgbClr val="00567D"/>
      </a:accent5>
      <a:accent6>
        <a:srgbClr val="AC162C"/>
      </a:accent6>
      <a:hlink>
        <a:srgbClr val="00645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3921</TotalTime>
  <Words>1458</Words>
  <Application>Microsoft Office PowerPoint</Application>
  <PresentationFormat>On-screen Show (4:3)</PresentationFormat>
  <Paragraphs>211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Symbol</vt:lpstr>
      <vt:lpstr>1_Office Theme</vt:lpstr>
      <vt:lpstr>Sharing personal information:  The basics</vt:lpstr>
      <vt:lpstr>What we’ll cover today</vt:lpstr>
      <vt:lpstr>PowerPoint Presentation</vt:lpstr>
      <vt:lpstr>Legislative framework</vt:lpstr>
      <vt:lpstr>The Privacy and Data Protection Act 2014 (Vic)</vt:lpstr>
      <vt:lpstr>PowerPoint Presentation</vt:lpstr>
      <vt:lpstr>The Information Privacy Principles</vt:lpstr>
      <vt:lpstr>Guidelines to the Information Privacy Principles</vt:lpstr>
      <vt:lpstr>PowerPoint Presentation</vt:lpstr>
      <vt:lpstr>Information sharing (inter and intra)</vt:lpstr>
      <vt:lpstr>Use vs disclosure</vt:lpstr>
      <vt:lpstr>Ways personal information can be shared</vt:lpstr>
      <vt:lpstr>PowerPoint Presentation</vt:lpstr>
      <vt:lpstr>Considerations before sharing personal information</vt:lpstr>
      <vt:lpstr>PowerPoint Presentation</vt:lpstr>
      <vt:lpstr>IPP 2.1 - Primary purpose</vt:lpstr>
      <vt:lpstr>IPP 2.1(a) – Reasonably expected secondary related purpose</vt:lpstr>
      <vt:lpstr>IPP 2.1(b) – Consent</vt:lpstr>
      <vt:lpstr>IPP 2.1(e) – Investigating suspected unlawful activity</vt:lpstr>
      <vt:lpstr>IPP 2.1(f) - Required or authorised by law</vt:lpstr>
      <vt:lpstr>IPP 2.1(g) - Reasonably necessary assistance for law enforcement and protection of public revenue</vt:lpstr>
      <vt:lpstr>PowerPoint Presentation</vt:lpstr>
      <vt:lpstr>Barriers to sharing personal information</vt:lpstr>
      <vt:lpstr>PowerPoint Presentation</vt:lpstr>
      <vt:lpstr>Benefits of sharing personal information</vt:lpstr>
      <vt:lpstr>PowerPoint Presentation</vt:lpstr>
      <vt:lpstr>Example One</vt:lpstr>
      <vt:lpstr>Example Two</vt:lpstr>
      <vt:lpstr>PowerPoint Presentation</vt:lpstr>
      <vt:lpstr>PowerPoint Presentation</vt:lpstr>
      <vt:lpstr>PowerPoint Presentation</vt:lpstr>
    </vt:vector>
  </TitlesOfParts>
  <Company>Victorian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 Bertram</dc:creator>
  <cp:lastModifiedBy>Harriet Lade</cp:lastModifiedBy>
  <cp:revision>329</cp:revision>
  <cp:lastPrinted>2019-07-11T04:48:22Z</cp:lastPrinted>
  <dcterms:created xsi:type="dcterms:W3CDTF">2017-10-31T22:58:04Z</dcterms:created>
  <dcterms:modified xsi:type="dcterms:W3CDTF">2021-05-06T06:18:26Z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087998df-e71e-4e18-99ef-31a86b5843e4</vt:lpwstr>
  </property>
  <property fmtid="{D5CDD505-2E9C-101B-9397-08002B2CF9AE}" pid="3" name="PSPFClassification">
    <vt:lpwstr>Do Not Mark</vt:lpwstr>
  </property>
</Properties>
</file>