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9" r:id="rId3"/>
    <p:sldId id="260" r:id="rId4"/>
    <p:sldId id="322" r:id="rId5"/>
    <p:sldId id="262" r:id="rId6"/>
    <p:sldId id="377" r:id="rId7"/>
    <p:sldId id="374" r:id="rId8"/>
    <p:sldId id="375" r:id="rId9"/>
    <p:sldId id="378" r:id="rId10"/>
    <p:sldId id="376" r:id="rId11"/>
    <p:sldId id="263" r:id="rId12"/>
    <p:sldId id="369" r:id="rId13"/>
    <p:sldId id="373" r:id="rId14"/>
    <p:sldId id="371" r:id="rId15"/>
    <p:sldId id="33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5" autoAdjust="0"/>
    <p:restoredTop sz="83079" autoAdjust="0"/>
  </p:normalViewPr>
  <p:slideViewPr>
    <p:cSldViewPr snapToGrid="0">
      <p:cViewPr varScale="1">
        <p:scale>
          <a:sx n="63" d="100"/>
          <a:sy n="63" d="100"/>
        </p:scale>
        <p:origin x="62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DC754-04D5-48FD-91FE-F00E5FA17F80}" type="datetimeFigureOut">
              <a:rPr lang="en-AU" smtClean="0"/>
              <a:t>4/05/2021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18538-46A6-4B26-B836-D7AFECF300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08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18538-46A6-4B26-B836-D7AFECF3007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1049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031FE-9A7C-4244-A62C-87613EE22B3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049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2" name="Google Shape;20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58217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2005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BED7D-93BB-45B3-A0BC-954C87C9B4A3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9786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031FE-9A7C-4244-A62C-87613EE22B3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106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031FE-9A7C-4244-A62C-87613EE22B3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245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031FE-9A7C-4244-A62C-87613EE22B3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4411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031FE-9A7C-4244-A62C-87613EE22B3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965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18538-46A6-4B26-B836-D7AFECF3007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4960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18538-46A6-4B26-B836-D7AFECF3007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0667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18538-46A6-4B26-B836-D7AFECF3007F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7701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18538-46A6-4B26-B836-D7AFECF3007F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175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4" b="29690"/>
          <a:stretch/>
        </p:blipFill>
        <p:spPr bwMode="auto">
          <a:xfrm>
            <a:off x="0" y="-179"/>
            <a:ext cx="12288688" cy="685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40313" y="5229200"/>
            <a:ext cx="5430872" cy="7289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540313" y="3429267"/>
            <a:ext cx="5430872" cy="1331526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5930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 t="19908" b="9780"/>
          <a:stretch/>
        </p:blipFill>
        <p:spPr bwMode="auto">
          <a:xfrm>
            <a:off x="-96688" y="0"/>
            <a:ext cx="12288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496" y="3207789"/>
            <a:ext cx="4310262" cy="8740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59496" y="602075"/>
            <a:ext cx="4310262" cy="2333037"/>
          </a:xfrm>
          <a:prstGeom prst="rect">
            <a:avLst/>
          </a:prstGeom>
        </p:spPr>
        <p:txBody>
          <a:bodyPr/>
          <a:lstStyle>
            <a:lvl1pPr marL="0" indent="0" algn="l">
              <a:defRPr sz="3800" b="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9041" y="5877272"/>
            <a:ext cx="1822663" cy="84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38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497" y="620688"/>
            <a:ext cx="9073008" cy="555215"/>
          </a:xfrm>
          <a:prstGeom prst="rect">
            <a:avLst/>
          </a:prstGeom>
        </p:spPr>
        <p:txBody>
          <a:bodyPr lIns="0" rIns="0"/>
          <a:lstStyle>
            <a:lvl1pPr algn="l">
              <a:defRPr sz="3200" b="1" baseline="0">
                <a:solidFill>
                  <a:srgbClr val="430098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59497" y="1340768"/>
            <a:ext cx="9073008" cy="4464496"/>
          </a:xfrm>
          <a:prstGeom prst="rect">
            <a:avLst/>
          </a:prstGeom>
        </p:spPr>
        <p:txBody>
          <a:bodyPr lIns="0" r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 b="0" i="0" baseline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938" indent="0">
              <a:spcBef>
                <a:spcPts val="600"/>
              </a:spcBef>
              <a:spcAft>
                <a:spcPts val="600"/>
              </a:spcAft>
              <a:buNone/>
              <a:tabLst/>
              <a:defRPr sz="2400" b="0" i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342900" indent="-34290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0" i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700088" indent="-34290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0" i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155700" indent="-395288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tabLst/>
              <a:defRPr sz="2400" b="0" i="0" baseline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2"/>
            <a:r>
              <a:rPr lang="en-US" dirty="0"/>
              <a:t>First level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559497" y="206525"/>
            <a:ext cx="9073008" cy="2520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3" descr="\\internal.vic.gov.au\DPC\HomeDirs1\vicum6x\Desktop\Untitled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0" y="472529"/>
            <a:ext cx="10974917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8256240" y="6492973"/>
            <a:ext cx="3264749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US" sz="900" dirty="0">
                <a:solidFill>
                  <a:srgbClr val="430098"/>
                </a:solidFill>
                <a:effectLst/>
                <a:ea typeface="Calibri"/>
                <a:cs typeface="Times New Roman"/>
              </a:rPr>
              <a:t>Freedom of Information </a:t>
            </a:r>
            <a:r>
              <a:rPr lang="en-US" sz="900" dirty="0">
                <a:solidFill>
                  <a:srgbClr val="E5007D"/>
                </a:solidFill>
                <a:effectLst/>
                <a:ea typeface="Calibri"/>
                <a:cs typeface="Times New Roman"/>
              </a:rPr>
              <a:t>|</a:t>
            </a:r>
            <a:r>
              <a:rPr lang="en-US" sz="900" dirty="0">
                <a:solidFill>
                  <a:srgbClr val="430098"/>
                </a:solidFill>
                <a:effectLst/>
                <a:ea typeface="Calibri"/>
                <a:cs typeface="Times New Roman"/>
              </a:rPr>
              <a:t> Privacy </a:t>
            </a:r>
            <a:r>
              <a:rPr lang="en-US" sz="900" dirty="0">
                <a:solidFill>
                  <a:srgbClr val="E5007D"/>
                </a:solidFill>
                <a:effectLst/>
                <a:ea typeface="Calibri"/>
                <a:cs typeface="Times New Roman"/>
              </a:rPr>
              <a:t>|</a:t>
            </a:r>
            <a:r>
              <a:rPr lang="en-US" sz="900" dirty="0">
                <a:solidFill>
                  <a:srgbClr val="430098"/>
                </a:solidFill>
                <a:effectLst/>
                <a:ea typeface="Calibri"/>
                <a:cs typeface="Times New Roman"/>
              </a:rPr>
              <a:t> </a:t>
            </a:r>
            <a:r>
              <a:rPr lang="en-US" sz="900" kern="1200" dirty="0">
                <a:solidFill>
                  <a:srgbClr val="430098"/>
                </a:solidFill>
                <a:effectLst/>
                <a:latin typeface="+mn-lt"/>
                <a:ea typeface="Calibri"/>
                <a:cs typeface="Times New Roman"/>
              </a:rPr>
              <a:t>Data Protection</a:t>
            </a:r>
            <a:endParaRPr lang="en-AU" sz="900" kern="1200" dirty="0">
              <a:solidFill>
                <a:srgbClr val="430098"/>
              </a:solidFill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157702" y="220566"/>
            <a:ext cx="31931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6F30DDE-27C1-4B52-BDDA-56CED60EAA6D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srgbClr val="5556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24378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472767" y="620688"/>
            <a:ext cx="4159737" cy="5256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11264" y="620688"/>
            <a:ext cx="4562600" cy="555215"/>
          </a:xfrm>
          <a:prstGeom prst="rect">
            <a:avLst/>
          </a:prstGeom>
        </p:spPr>
        <p:txBody>
          <a:bodyPr lIns="0" rIns="0"/>
          <a:lstStyle>
            <a:lvl1pPr algn="l">
              <a:defRPr sz="3200" b="1" baseline="0">
                <a:solidFill>
                  <a:srgbClr val="430098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621384" y="1340768"/>
            <a:ext cx="4562600" cy="453650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400" b="0" i="0" baseline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938" indent="0">
              <a:buNone/>
              <a:tabLst/>
              <a:defRPr sz="2000" b="0" i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319088" indent="-319088">
              <a:tabLst/>
              <a:defRPr sz="2000" b="0" i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760413" indent="-403225">
              <a:buFont typeface="Calibri" panose="020F0502020204030204" pitchFamily="34" charset="0"/>
              <a:buChar char="–"/>
              <a:tabLst/>
              <a:defRPr sz="2000" b="0" i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155700" indent="-395288">
              <a:buFont typeface="Arial" charset="0"/>
              <a:buChar char="•"/>
              <a:tabLst/>
              <a:defRPr sz="2000" b="0" i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611495" y="175769"/>
            <a:ext cx="9021009" cy="254171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7" name="Picture 3" descr="\\internal.vic.gov.au\DPC\HomeDirs1\vicum6x\Desktop\Untitled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0" y="472529"/>
            <a:ext cx="10974917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8303859" y="6492973"/>
            <a:ext cx="3264749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US" sz="900" dirty="0">
                <a:solidFill>
                  <a:srgbClr val="430098"/>
                </a:solidFill>
                <a:effectLst/>
                <a:ea typeface="Calibri"/>
                <a:cs typeface="Times New Roman"/>
              </a:rPr>
              <a:t>Freedom of Information </a:t>
            </a:r>
            <a:r>
              <a:rPr lang="en-US" sz="900" dirty="0">
                <a:solidFill>
                  <a:srgbClr val="E5007D"/>
                </a:solidFill>
                <a:effectLst/>
                <a:ea typeface="Calibri"/>
                <a:cs typeface="Times New Roman"/>
              </a:rPr>
              <a:t>|</a:t>
            </a:r>
            <a:r>
              <a:rPr lang="en-US" sz="900" dirty="0">
                <a:solidFill>
                  <a:srgbClr val="430098"/>
                </a:solidFill>
                <a:effectLst/>
                <a:ea typeface="Calibri"/>
                <a:cs typeface="Times New Roman"/>
              </a:rPr>
              <a:t> Privacy </a:t>
            </a:r>
            <a:r>
              <a:rPr lang="en-US" sz="900" dirty="0">
                <a:solidFill>
                  <a:srgbClr val="E5007D"/>
                </a:solidFill>
                <a:effectLst/>
                <a:ea typeface="Calibri"/>
                <a:cs typeface="Times New Roman"/>
              </a:rPr>
              <a:t>|</a:t>
            </a:r>
            <a:r>
              <a:rPr lang="en-US" sz="900" dirty="0">
                <a:solidFill>
                  <a:srgbClr val="430098"/>
                </a:solidFill>
                <a:effectLst/>
                <a:ea typeface="Calibri"/>
                <a:cs typeface="Times New Roman"/>
              </a:rPr>
              <a:t> Data </a:t>
            </a:r>
            <a:r>
              <a:rPr lang="en-US" sz="900" dirty="0">
                <a:solidFill>
                  <a:srgbClr val="7030A0"/>
                </a:solidFill>
                <a:effectLst/>
                <a:ea typeface="Calibri"/>
                <a:cs typeface="Times New Roman"/>
              </a:rPr>
              <a:t>Protection</a:t>
            </a:r>
            <a:endParaRPr lang="en-AU" sz="1050" dirty="0">
              <a:solidFill>
                <a:srgbClr val="7030A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157702" y="220566"/>
            <a:ext cx="31931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6F30DDE-27C1-4B52-BDDA-56CED60EAA6D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srgbClr val="5556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73593118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953" y="535"/>
            <a:ext cx="12191047" cy="685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795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1_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19200" y="1020963"/>
            <a:ext cx="10964259" cy="555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4300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19200" y="1844824"/>
            <a:ext cx="10964259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2"/>
          </p:nvPr>
        </p:nvSpPr>
        <p:spPr>
          <a:xfrm>
            <a:off x="619200" y="481675"/>
            <a:ext cx="10964259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3" descr="\\internal.vic.gov.au\DPC\HomeDirs1\vicum6x\Desktop\Untitled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8542" y="776005"/>
            <a:ext cx="10974917" cy="2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9792" y="6389552"/>
            <a:ext cx="3593667" cy="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391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C3A4A7-9CCD-4B06-B473-F61AE6DFB5D3}"/>
              </a:ext>
            </a:extLst>
          </p:cNvPr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0592" y="6013593"/>
            <a:ext cx="1345048" cy="62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04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ovic.vic.gov.au/privacy/privacy-management-framewor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540313" y="5229200"/>
            <a:ext cx="4020183" cy="728929"/>
          </a:xfrm>
        </p:spPr>
        <p:txBody>
          <a:bodyPr/>
          <a:lstStyle/>
          <a:p>
            <a:r>
              <a:rPr lang="en-AU" dirty="0"/>
              <a:t>Privacy Awareness Week</a:t>
            </a:r>
            <a:br>
              <a:rPr lang="en-AU" dirty="0"/>
            </a:br>
            <a:r>
              <a:rPr lang="en-AU" dirty="0"/>
              <a:t>3 May 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40312" y="2924944"/>
            <a:ext cx="5425265" cy="1331526"/>
          </a:xfrm>
        </p:spPr>
        <p:txBody>
          <a:bodyPr/>
          <a:lstStyle/>
          <a:p>
            <a:r>
              <a:rPr lang="en-AU" dirty="0"/>
              <a:t>Blueprint &amp; tools for making privacy a priority</a:t>
            </a:r>
          </a:p>
        </p:txBody>
      </p:sp>
    </p:spTree>
    <p:extLst>
      <p:ext uri="{BB962C8B-B14F-4D97-AF65-F5344CB8AC3E}">
        <p14:creationId xmlns:p14="http://schemas.microsoft.com/office/powerpoint/2010/main" val="1296193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1E27-F3CC-4754-B9CC-0B6B22EC2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Privacy Management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FB0AF-D310-47C6-8D6E-73D7F0979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cap="all" dirty="0">
                <a:solidFill>
                  <a:srgbClr val="3F007F"/>
                </a:solidFill>
                <a:effectLst/>
                <a:latin typeface="NationalWeb"/>
              </a:rPr>
              <a:t>PART 3 – MONITOR, REVIEW, AND IMPROVE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25252"/>
                </a:solidFill>
                <a:latin typeface="NationalWeb"/>
              </a:rPr>
              <a:t>M</a:t>
            </a:r>
            <a:r>
              <a:rPr lang="en-US" b="0" i="0" dirty="0">
                <a:solidFill>
                  <a:srgbClr val="525252"/>
                </a:solidFill>
                <a:effectLst/>
                <a:latin typeface="NationalWeb"/>
              </a:rPr>
              <a:t>onitor and review policies and processes regularly to ensure they are up to date and fit for purpose. </a:t>
            </a:r>
            <a:endParaRPr lang="en-US" b="1" cap="all" dirty="0">
              <a:solidFill>
                <a:srgbClr val="3F007F"/>
              </a:solidFill>
              <a:latin typeface="NationalWeb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25252"/>
                </a:solidFill>
                <a:latin typeface="NationalWeb"/>
              </a:rPr>
              <a:t>E</a:t>
            </a:r>
            <a:r>
              <a:rPr lang="en-US" b="0" i="0" dirty="0">
                <a:solidFill>
                  <a:srgbClr val="525252"/>
                </a:solidFill>
                <a:effectLst/>
                <a:latin typeface="NationalWeb"/>
              </a:rPr>
              <a:t>stablish a process to measure or evaluate the effectiveness of the privacy practices, processes, and resources.</a:t>
            </a:r>
            <a:endParaRPr lang="en-US" b="1" i="0" cap="all" dirty="0">
              <a:solidFill>
                <a:srgbClr val="3F007F"/>
              </a:solidFill>
              <a:effectLst/>
              <a:latin typeface="NationalWeb"/>
            </a:endParaRPr>
          </a:p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7AB5C-B34E-454F-8B93-7691DAAB2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6642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D60A4-2062-4676-8B41-12E9D5ED3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472" y="621490"/>
            <a:ext cx="9073008" cy="555215"/>
          </a:xfrm>
        </p:spPr>
        <p:txBody>
          <a:bodyPr/>
          <a:lstStyle/>
          <a:p>
            <a:r>
              <a:rPr lang="en-AU" dirty="0"/>
              <a:t>How to make privacy a priority 2 – the Tools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9AF1D-286C-4B00-AF52-F52295AFB9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43B5E7-648A-4FB7-AF70-FF6A18B47D3C}"/>
              </a:ext>
            </a:extLst>
          </p:cNvPr>
          <p:cNvSpPr txBox="1"/>
          <p:nvPr/>
        </p:nvSpPr>
        <p:spPr>
          <a:xfrm>
            <a:off x="2045352" y="2367171"/>
            <a:ext cx="31657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charset="0"/>
                <a:cs typeface="Calibri" charset="0"/>
              </a:rPr>
              <a:t>Privacy Officer Toolkit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5B8BA37-5CCD-439A-A74B-011B87948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76707" y="1538578"/>
            <a:ext cx="4669941" cy="39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43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>
            <a:spLocks noGrp="1"/>
          </p:cNvSpPr>
          <p:nvPr>
            <p:ph type="title"/>
          </p:nvPr>
        </p:nvSpPr>
        <p:spPr>
          <a:xfrm>
            <a:off x="1984403" y="116633"/>
            <a:ext cx="8223194" cy="555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r>
              <a:rPr lang="en-AU" dirty="0"/>
              <a:t>Privacy Officer Toolkit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6192A3-3ACE-4BDF-9544-55546E625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376" y="1052736"/>
            <a:ext cx="7380312" cy="535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50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74ED9-F9B9-4A21-A5C4-F46675A39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Privacy Officer Toolkit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5688E-39E4-4DCC-A76D-29AB68174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200" y="1844823"/>
            <a:ext cx="3877561" cy="3992213"/>
          </a:xfrm>
        </p:spPr>
        <p:txBody>
          <a:bodyPr numCol="1"/>
          <a:lstStyle/>
          <a:p>
            <a:pPr marL="685800" indent="-457200">
              <a:buClr>
                <a:srgbClr val="FF3399"/>
              </a:buClr>
              <a:buFont typeface="+mj-lt"/>
              <a:buAutoNum type="arabicPeriod"/>
            </a:pPr>
            <a:r>
              <a:rPr lang="en-AU" dirty="0"/>
              <a:t>Importance of privacy</a:t>
            </a:r>
          </a:p>
          <a:p>
            <a:pPr marL="685800" indent="-457200">
              <a:buClr>
                <a:srgbClr val="FF3399"/>
              </a:buClr>
              <a:buFont typeface="+mj-lt"/>
              <a:buAutoNum type="arabicPeriod"/>
            </a:pPr>
            <a:r>
              <a:rPr lang="en-AU" dirty="0"/>
              <a:t>Role of Privacy Officer</a:t>
            </a:r>
          </a:p>
          <a:p>
            <a:pPr marL="685800" indent="-457200">
              <a:buClr>
                <a:srgbClr val="FF3399"/>
              </a:buClr>
              <a:buFont typeface="+mj-lt"/>
              <a:buAutoNum type="arabicPeriod"/>
            </a:pPr>
            <a:r>
              <a:rPr lang="en-AU" dirty="0"/>
              <a:t>Privacy Law</a:t>
            </a:r>
          </a:p>
          <a:p>
            <a:pPr marL="685800" indent="-457200">
              <a:buClr>
                <a:srgbClr val="FF3399"/>
              </a:buClr>
              <a:buFont typeface="+mj-lt"/>
              <a:buAutoNum type="arabicPeriod"/>
            </a:pPr>
            <a:r>
              <a:rPr lang="en-AU" dirty="0"/>
              <a:t>PDP Act</a:t>
            </a:r>
          </a:p>
          <a:p>
            <a:pPr marL="685800" indent="-457200">
              <a:buClr>
                <a:srgbClr val="FF3399"/>
              </a:buClr>
              <a:buFont typeface="+mj-lt"/>
              <a:buAutoNum type="arabicPeriod"/>
            </a:pPr>
            <a:r>
              <a:rPr lang="en-AU" dirty="0"/>
              <a:t>Planning</a:t>
            </a:r>
          </a:p>
          <a:p>
            <a:pPr marL="685800" indent="-457200">
              <a:buClr>
                <a:srgbClr val="FF3399"/>
              </a:buClr>
              <a:buFont typeface="+mj-lt"/>
              <a:buAutoNum type="arabicPeriod"/>
            </a:pPr>
            <a:r>
              <a:rPr lang="en-AU" dirty="0"/>
              <a:t>Internal enquiries</a:t>
            </a:r>
          </a:p>
          <a:p>
            <a:pPr marL="685800" indent="-457200">
              <a:buClr>
                <a:srgbClr val="FF3399"/>
              </a:buClr>
              <a:buFont typeface="+mj-lt"/>
              <a:buAutoNum type="arabicPeriod"/>
            </a:pPr>
            <a:r>
              <a:rPr lang="en-AU" dirty="0"/>
              <a:t>Raising awareness</a:t>
            </a:r>
          </a:p>
          <a:p>
            <a:pPr marL="685800" indent="-457200">
              <a:buClr>
                <a:srgbClr val="FF3399"/>
              </a:buClr>
              <a:buFont typeface="+mj-lt"/>
              <a:buAutoNum type="arabicPeriod"/>
            </a:pPr>
            <a:r>
              <a:rPr lang="en-AU" dirty="0"/>
              <a:t>Privacy Policies</a:t>
            </a:r>
          </a:p>
          <a:p>
            <a:pPr marL="685800" indent="-457200">
              <a:buFont typeface="+mj-lt"/>
              <a:buAutoNum type="arabicPeriod"/>
            </a:pPr>
            <a:endParaRPr lang="en-AU" sz="2000" dirty="0"/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28600" indent="0"/>
            <a:endParaRPr lang="en-AU" sz="2000" dirty="0"/>
          </a:p>
          <a:p>
            <a:pPr marL="228600" indent="0"/>
            <a:endParaRPr lang="en-AU" sz="2000" dirty="0"/>
          </a:p>
          <a:p>
            <a:pPr marL="228600" indent="0"/>
            <a:endParaRPr lang="en-AU" sz="2000" dirty="0"/>
          </a:p>
          <a:p>
            <a:pPr marL="228600" indent="0"/>
            <a:endParaRPr lang="en-AU" sz="2000" dirty="0"/>
          </a:p>
          <a:p>
            <a:pPr marL="228600" indent="0"/>
            <a:endParaRPr lang="en-AU" sz="2000" dirty="0"/>
          </a:p>
          <a:p>
            <a:pPr marL="228600" indent="0"/>
            <a:endParaRPr lang="en-AU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AC911-34A7-46C2-8055-90E879ADBA6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EE698A5-2647-407A-9E6B-39B3BA7FE593}"/>
              </a:ext>
            </a:extLst>
          </p:cNvPr>
          <p:cNvSpPr txBox="1">
            <a:spLocks/>
          </p:cNvSpPr>
          <p:nvPr/>
        </p:nvSpPr>
        <p:spPr>
          <a:xfrm>
            <a:off x="4699437" y="1863466"/>
            <a:ext cx="3613435" cy="399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/>
          <a:lstStyle>
            <a:lvl1pPr marL="457200" marR="0" lvl="0" indent="-228600" algn="l" defTabSz="457200" rtl="0" eaLnBrk="1" fontAlgn="base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kern="1200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defTabSz="457200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kern="1200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defTabSz="457200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defTabSz="457200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Char char="–"/>
              <a:defRPr sz="2000" b="0" i="0" u="none" strike="noStrike" kern="1200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defTabSz="457200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85800" indent="-457200">
              <a:buClr>
                <a:srgbClr val="FF3399"/>
              </a:buClr>
              <a:buFont typeface="+mj-lt"/>
              <a:buAutoNum type="arabicPeriod" startAt="9"/>
            </a:pPr>
            <a:r>
              <a:rPr lang="en-AU" dirty="0"/>
              <a:t>Collection notices</a:t>
            </a:r>
          </a:p>
          <a:p>
            <a:pPr marL="685800" indent="-457200">
              <a:buClr>
                <a:srgbClr val="FF3399"/>
              </a:buClr>
              <a:buFont typeface="+mj-lt"/>
              <a:buAutoNum type="arabicPeriod" startAt="9"/>
            </a:pPr>
            <a:r>
              <a:rPr lang="en-AU" dirty="0"/>
              <a:t>PIAs</a:t>
            </a:r>
          </a:p>
          <a:p>
            <a:pPr marL="685800" indent="-457200">
              <a:buClr>
                <a:srgbClr val="FF3399"/>
              </a:buClr>
              <a:buFont typeface="+mj-lt"/>
              <a:buAutoNum type="arabicPeriod" startAt="9"/>
            </a:pPr>
            <a:r>
              <a:rPr lang="en-AU" dirty="0"/>
              <a:t>Privacy complaints</a:t>
            </a:r>
          </a:p>
          <a:p>
            <a:pPr marL="685800" indent="-457200">
              <a:buClr>
                <a:srgbClr val="FF3399"/>
              </a:buClr>
              <a:buFont typeface="+mj-lt"/>
              <a:buAutoNum type="arabicPeriod" startAt="9"/>
            </a:pPr>
            <a:r>
              <a:rPr lang="en-AU" dirty="0"/>
              <a:t>Data breaches</a:t>
            </a:r>
          </a:p>
          <a:p>
            <a:pPr marL="685800" indent="-457200">
              <a:buClr>
                <a:srgbClr val="FF3399"/>
              </a:buClr>
              <a:buFont typeface="+mj-lt"/>
              <a:buAutoNum type="arabicPeriod" startAt="9"/>
            </a:pPr>
            <a:r>
              <a:rPr lang="en-AU" dirty="0"/>
              <a:t>Working with OVIC</a:t>
            </a:r>
          </a:p>
          <a:p>
            <a:pPr marL="685800" indent="-457200">
              <a:buClr>
                <a:srgbClr val="FF3399"/>
              </a:buClr>
              <a:buFont typeface="+mj-lt"/>
              <a:buAutoNum type="arabicPeriod" startAt="9"/>
            </a:pPr>
            <a:r>
              <a:rPr lang="en-AU" dirty="0"/>
              <a:t>Staying up to date</a:t>
            </a:r>
          </a:p>
          <a:p>
            <a:pPr marL="685800" indent="-457200">
              <a:buClr>
                <a:srgbClr val="FF3399"/>
              </a:buClr>
              <a:buFont typeface="+mj-lt"/>
              <a:buAutoNum type="arabicPeriod" startAt="9"/>
            </a:pPr>
            <a:r>
              <a:rPr lang="en-AU" dirty="0"/>
              <a:t>Common topics</a:t>
            </a:r>
          </a:p>
          <a:p>
            <a:pPr marL="685800" indent="-457200">
              <a:buClr>
                <a:srgbClr val="FF3399"/>
              </a:buClr>
              <a:buFont typeface="+mj-lt"/>
              <a:buAutoNum type="arabicPeriod" startAt="9"/>
            </a:pPr>
            <a:r>
              <a:rPr lang="en-AU" dirty="0"/>
              <a:t>Useful resources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7CDFCAE-8777-4D44-A498-B668D2FB1C98}"/>
              </a:ext>
            </a:extLst>
          </p:cNvPr>
          <p:cNvSpPr txBox="1">
            <a:spLocks/>
          </p:cNvSpPr>
          <p:nvPr/>
        </p:nvSpPr>
        <p:spPr>
          <a:xfrm>
            <a:off x="8515548" y="2215298"/>
            <a:ext cx="3352798" cy="28940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91425" rIns="91425" bIns="91425" numCol="1" anchor="t" anchorCtr="0"/>
          <a:lstStyle>
            <a:lvl1pPr marL="457200" marR="0" lvl="0" indent="-228600" algn="l" defTabSz="457200" rtl="0" eaLnBrk="1" fontAlgn="base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kern="1200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defTabSz="457200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kern="1200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defTabSz="457200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defTabSz="457200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Char char="–"/>
              <a:defRPr sz="2000" b="0" i="0" u="none" strike="noStrike" kern="1200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defTabSz="457200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/>
            <a:r>
              <a:rPr lang="en-AU" sz="2000" dirty="0">
                <a:solidFill>
                  <a:srgbClr val="FF3399"/>
                </a:solidFill>
              </a:rPr>
              <a:t>Each Section:</a:t>
            </a:r>
          </a:p>
          <a:p>
            <a:pPr marL="228600" indent="0"/>
            <a:endParaRPr lang="en-AU" sz="1050" dirty="0">
              <a:solidFill>
                <a:srgbClr val="FF3399"/>
              </a:solidFill>
            </a:endParaRPr>
          </a:p>
          <a:p>
            <a:pPr marL="5715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Explains topic</a:t>
            </a:r>
          </a:p>
          <a:p>
            <a:pPr marL="5715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Relevance to role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5565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dirty="0">
                <a:solidFill>
                  <a:srgbClr val="55565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ign-posts to other resources required to develop expertise in that topic.</a:t>
            </a:r>
            <a:br>
              <a:rPr lang="en-US" sz="2400" dirty="0">
                <a:solidFill>
                  <a:srgbClr val="55565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dirty="0"/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AU" dirty="0">
              <a:solidFill>
                <a:srgbClr val="FF3399"/>
              </a:solidFill>
            </a:endParaRPr>
          </a:p>
          <a:p>
            <a:pPr marL="228600" indent="0"/>
            <a:endParaRPr lang="en-AU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10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>
            <a:spLocks noGrp="1"/>
          </p:cNvSpPr>
          <p:nvPr>
            <p:ph type="title"/>
          </p:nvPr>
        </p:nvSpPr>
        <p:spPr>
          <a:xfrm>
            <a:off x="1984403" y="178957"/>
            <a:ext cx="8223194" cy="555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r>
              <a:rPr lang="en-AU" dirty="0"/>
              <a:t>The Toolkit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41FC2D-99AE-4D6A-BC1F-8EEA54B5B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6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7993" y="866130"/>
            <a:ext cx="8223195" cy="581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58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653068-CBAC-7940-B4E9-B25AD8858B7D}"/>
              </a:ext>
            </a:extLst>
          </p:cNvPr>
          <p:cNvSpPr txBox="1"/>
          <p:nvPr/>
        </p:nvSpPr>
        <p:spPr>
          <a:xfrm>
            <a:off x="2639616" y="2564904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300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6622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D60A4-2062-4676-8B41-12E9D5ED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we’ll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AA058-50AC-4517-8144-CCC417CEE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7" y="1340768"/>
            <a:ext cx="9497386" cy="446449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AU" b="1" dirty="0"/>
              <a:t>WHY</a:t>
            </a:r>
            <a:r>
              <a:rPr lang="en-AU" dirty="0"/>
              <a:t> make privacy a priority? </a:t>
            </a:r>
          </a:p>
          <a:p>
            <a:pPr marL="342900" indent="-342900">
              <a:buAutoNum type="arabicPeriod"/>
            </a:pPr>
            <a:endParaRPr lang="en-AU" sz="1800" dirty="0">
              <a:solidFill>
                <a:srgbClr val="55565A"/>
              </a:solidFill>
            </a:endParaRP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en-AU" b="1" dirty="0">
                <a:solidFill>
                  <a:srgbClr val="55565A"/>
                </a:solidFill>
              </a:rPr>
              <a:t>HOW</a:t>
            </a:r>
            <a:r>
              <a:rPr lang="en-AU" dirty="0">
                <a:solidFill>
                  <a:srgbClr val="55565A"/>
                </a:solidFill>
              </a:rPr>
              <a:t> to make privacy a priority?</a:t>
            </a:r>
          </a:p>
          <a:p>
            <a:pPr marL="800100" lvl="2" indent="-457200">
              <a:buFont typeface="+mj-lt"/>
              <a:buAutoNum type="alphaLcPeriod"/>
            </a:pPr>
            <a:r>
              <a:rPr lang="en-AU" dirty="0">
                <a:solidFill>
                  <a:srgbClr val="55565A"/>
                </a:solidFill>
              </a:rPr>
              <a:t>The Blueprint – organisational planning for good privacy protection.</a:t>
            </a:r>
          </a:p>
          <a:p>
            <a:pPr marL="800100" lvl="2" indent="-457200">
              <a:buFont typeface="+mj-lt"/>
              <a:buAutoNum type="alphaLcPeriod"/>
            </a:pPr>
            <a:endParaRPr lang="en-AU" dirty="0">
              <a:solidFill>
                <a:srgbClr val="55565A"/>
              </a:solidFill>
            </a:endParaRPr>
          </a:p>
          <a:p>
            <a:pPr marL="800100" lvl="2" indent="-457200">
              <a:buFont typeface="+mj-lt"/>
              <a:buAutoNum type="alphaLcPeriod"/>
            </a:pPr>
            <a:r>
              <a:rPr lang="en-AU" dirty="0">
                <a:solidFill>
                  <a:srgbClr val="55565A"/>
                </a:solidFill>
              </a:rPr>
              <a:t>The Tools – putting the plan into practice.</a:t>
            </a:r>
          </a:p>
          <a:p>
            <a:pPr lvl="2" indent="0">
              <a:buNone/>
            </a:pPr>
            <a:endParaRPr lang="en-AU" dirty="0">
              <a:solidFill>
                <a:srgbClr val="55565A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9AF1D-286C-4B00-AF52-F52295AFB9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5684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D60A4-2062-4676-8B41-12E9D5ED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make privacy a priority?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AA058-50AC-4517-8144-CCC417CEE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6" y="1196752"/>
            <a:ext cx="9073008" cy="44644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dirty="0"/>
              <a:t>Information privacy crucial to broader human right to privacy. Relates to an </a:t>
            </a:r>
            <a:r>
              <a:rPr lang="en-AU" sz="1800" dirty="0" err="1"/>
              <a:t>i</a:t>
            </a:r>
            <a:r>
              <a:rPr lang="en-US" sz="1800" dirty="0" err="1"/>
              <a:t>ndividual's</a:t>
            </a:r>
            <a:r>
              <a:rPr lang="en-US" sz="1800" dirty="0"/>
              <a:t> ability to determine for themselves when, how, and for what purpose their personal information is handled by others.</a:t>
            </a:r>
          </a:p>
          <a:p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Ensures human dignity and self-determination. Ability to freely develop personality.</a:t>
            </a:r>
          </a:p>
          <a:p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Impacts of interferences with privacy for individuals – e.g. physical, emotional, reputational harm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Impacts of interferences with privacy for society e.g. lack of public trust in government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Benefits for your organisation – reputation and public trust.</a:t>
            </a:r>
          </a:p>
          <a:p>
            <a:endParaRPr lang="en-AU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9AF1D-286C-4B00-AF52-F52295AFB9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586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86409-182A-436D-98D8-B7AE62392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F2A46-B128-4D27-B62C-9C112A372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/>
              <a:t>	</a:t>
            </a:r>
          </a:p>
          <a:p>
            <a:pPr>
              <a:spcAft>
                <a:spcPts val="1800"/>
              </a:spcAft>
            </a:pPr>
            <a:r>
              <a:rPr lang="en-US" i="1" dirty="0">
                <a:solidFill>
                  <a:srgbClr val="55565A"/>
                </a:solidFill>
              </a:rPr>
              <a:t>	‘</a:t>
            </a:r>
            <a:r>
              <a:rPr lang="en-US" sz="2400" i="1" dirty="0">
                <a:solidFill>
                  <a:srgbClr val="55565A"/>
                </a:solidFill>
              </a:rPr>
              <a:t>The right to privacy is central to the enjoyment and exercise of 	human rights online and offline. It serves as one of the foundations of 	a democratic society and plays a key role for the realization of a 	broad spectrum of human rights, ranging from freedom of 	expression and freedom of association and to the prohibition of 	discrimination and more</a:t>
            </a:r>
            <a:r>
              <a:rPr lang="en-US" i="1" dirty="0">
                <a:solidFill>
                  <a:srgbClr val="55565A"/>
                </a:solidFill>
              </a:rPr>
              <a:t>’.</a:t>
            </a:r>
            <a:endParaRPr lang="en-US" sz="2400" i="1" dirty="0">
              <a:solidFill>
                <a:srgbClr val="55565A"/>
              </a:solidFill>
            </a:endParaRPr>
          </a:p>
          <a:p>
            <a:pPr marL="628650" indent="-628650"/>
            <a:r>
              <a:rPr lang="en-US" sz="1800" dirty="0">
                <a:solidFill>
                  <a:srgbClr val="7F7F80"/>
                </a:solidFill>
              </a:rPr>
              <a:t>	</a:t>
            </a:r>
            <a:r>
              <a:rPr lang="en-US" sz="2000" b="1" dirty="0">
                <a:solidFill>
                  <a:srgbClr val="55565A"/>
                </a:solidFill>
              </a:rPr>
              <a:t>-  The right to privacy in the digital age: Report of the United Nations High Commissioner for Human Rights</a:t>
            </a:r>
          </a:p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2EB86-BEF5-4717-A652-1112914EC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8621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D60A4-2062-4676-8B41-12E9D5ED3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472" y="621490"/>
            <a:ext cx="9073008" cy="555215"/>
          </a:xfrm>
        </p:spPr>
        <p:txBody>
          <a:bodyPr/>
          <a:lstStyle/>
          <a:p>
            <a:r>
              <a:rPr lang="en-AU" dirty="0"/>
              <a:t>How to make privacy a priority 1 – the Blueprint</a:t>
            </a:r>
          </a:p>
        </p:txBody>
      </p:sp>
      <p:pic>
        <p:nvPicPr>
          <p:cNvPr id="6" name="Content Placeholder 5" descr="A close-up of a map&#10;&#10;Description automatically generated with medium confidence">
            <a:extLst>
              <a:ext uri="{FF2B5EF4-FFF2-40B4-BE49-F238E27FC236}">
                <a16:creationId xmlns:a16="http://schemas.microsoft.com/office/drawing/2014/main" id="{E69B4674-9769-49DD-B45C-1329253B73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388" y="1638620"/>
            <a:ext cx="4672441" cy="395783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9AF1D-286C-4B00-AF52-F52295AFB9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43B5E7-648A-4FB7-AF70-FF6A18B47D3C}"/>
              </a:ext>
            </a:extLst>
          </p:cNvPr>
          <p:cNvSpPr txBox="1"/>
          <p:nvPr/>
        </p:nvSpPr>
        <p:spPr>
          <a:xfrm>
            <a:off x="1559497" y="1978288"/>
            <a:ext cx="35546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charset="0"/>
                <a:cs typeface="Calibri" charset="0"/>
              </a:rPr>
              <a:t>Privacy Management Framework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AU" sz="2000" noProof="0" dirty="0">
              <a:solidFill>
                <a:srgbClr val="FF3399"/>
              </a:solidFill>
              <a:latin typeface="Calibri" charset="0"/>
              <a:cs typeface="Calibri" charset="0"/>
              <a:hlinkClick r:id="rId4"/>
            </a:endParaRP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charset="0"/>
                <a:cs typeface="Calibri" charset="0"/>
                <a:hlinkClick r:id="rId4"/>
              </a:rPr>
              <a:t>https://ovic.vic.gov.au/privacy/privacy-management-framework/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alibri" charset="0"/>
              <a:cs typeface="Calibri" charset="0"/>
            </a:endParaRP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034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10FAE-2B3B-41FD-B8CB-9C86BA440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7" y="736302"/>
            <a:ext cx="9073008" cy="555215"/>
          </a:xfrm>
        </p:spPr>
        <p:txBody>
          <a:bodyPr/>
          <a:lstStyle/>
          <a:p>
            <a:r>
              <a:rPr lang="en-AU" dirty="0"/>
              <a:t>Privacy Management Framework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3D57A-80AA-460B-8911-FC0C3A58C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privacy compliance step by step visual">
            <a:extLst>
              <a:ext uri="{FF2B5EF4-FFF2-40B4-BE49-F238E27FC236}">
                <a16:creationId xmlns:a16="http://schemas.microsoft.com/office/drawing/2014/main" id="{39A6962A-7E78-4BDB-90D6-93CD7A4201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539" y="2473199"/>
            <a:ext cx="9074150" cy="213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757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DF2F-BC7B-4868-BF4A-5C8A7D71E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Privacy Management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83278-361F-4522-A5F3-60E23997A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504" y="1196752"/>
            <a:ext cx="9073008" cy="4464496"/>
          </a:xfrm>
        </p:spPr>
        <p:txBody>
          <a:bodyPr/>
          <a:lstStyle/>
          <a:p>
            <a:r>
              <a:rPr lang="en-AU" b="1" i="0" cap="all" dirty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PART 1 – ORGANISATIONAL COMMITMENT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525252"/>
                </a:solidFill>
                <a:effectLst/>
                <a:latin typeface="+mn-lt"/>
              </a:rPr>
              <a:t>Building a </a:t>
            </a:r>
            <a:r>
              <a:rPr lang="en-US" sz="2000" i="0" u="sng" dirty="0">
                <a:solidFill>
                  <a:srgbClr val="525252"/>
                </a:solidFill>
                <a:effectLst/>
                <a:latin typeface="+mn-lt"/>
              </a:rPr>
              <a:t>culture</a:t>
            </a:r>
            <a:r>
              <a:rPr lang="en-US" sz="2000" i="0" dirty="0">
                <a:solidFill>
                  <a:srgbClr val="525252"/>
                </a:solidFill>
                <a:effectLst/>
                <a:latin typeface="+mn-lt"/>
              </a:rPr>
              <a:t> of respect for privacy.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25252"/>
                </a:solidFill>
                <a:latin typeface="+mn-lt"/>
              </a:rPr>
              <a:t>Executive and senior leadership promote good privacy practices and demonstrate good privacy values.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25252"/>
                </a:solidFill>
                <a:latin typeface="+mn-lt"/>
              </a:rPr>
              <a:t>Using existing governance arrangements to raise privacy issues.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25252"/>
                </a:solidFill>
                <a:latin typeface="+mn-lt"/>
              </a:rPr>
              <a:t>Appointing key roles and responsibilities for privacy management.</a:t>
            </a:r>
          </a:p>
          <a:p>
            <a:pPr marL="685800" lvl="2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525252"/>
                </a:solidFill>
                <a:latin typeface="+mn-lt"/>
              </a:rPr>
              <a:t>Senior staff with accountability and clear reporting.</a:t>
            </a:r>
          </a:p>
          <a:p>
            <a:pPr marL="685800" lvl="2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525252"/>
                </a:solidFill>
                <a:latin typeface="+mn-lt"/>
              </a:rPr>
              <a:t>Day to day privacy – Privacy officer or team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25252"/>
                </a:solidFill>
                <a:latin typeface="+mn-lt"/>
              </a:rPr>
              <a:t>Privacy by Design approach to projects and initiatives involving PI. </a:t>
            </a:r>
          </a:p>
          <a:p>
            <a:pPr algn="l"/>
            <a:endParaRPr lang="en-US" sz="2000" b="1" i="0" dirty="0">
              <a:solidFill>
                <a:srgbClr val="525252"/>
              </a:solidFill>
              <a:effectLst/>
              <a:latin typeface="+mn-lt"/>
            </a:endParaRPr>
          </a:p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971A1-2580-4747-9494-6A475293BB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5158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2A8E-D252-4FFB-9B65-DC884AD0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Privacy Management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21DAE-61A9-4D61-AD1F-353803430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i="0" cap="all" dirty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PART 2 – PRIVACY PRACTICES and processes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525252"/>
                </a:solidFill>
                <a:effectLst/>
                <a:latin typeface="+mn-lt"/>
              </a:rPr>
              <a:t>Robust and effective practices and processes </a:t>
            </a:r>
            <a:r>
              <a:rPr lang="en-US" sz="2000" b="0" i="0" dirty="0">
                <a:solidFill>
                  <a:srgbClr val="525252"/>
                </a:solidFill>
                <a:effectLst/>
                <a:latin typeface="+mn-lt"/>
              </a:rPr>
              <a:t>around handling personal information.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25252"/>
                </a:solidFill>
                <a:latin typeface="+mn-lt"/>
              </a:rPr>
              <a:t>Tailored to individual functions and activities an organisation undertakes.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525252"/>
                </a:solidFill>
                <a:effectLst/>
                <a:latin typeface="+mn-lt"/>
              </a:rPr>
              <a:t>Apply across full ‘information lifecycle’.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525252"/>
              </a:solidFill>
              <a:effectLst/>
              <a:latin typeface="+mn-lt"/>
            </a:endParaRPr>
          </a:p>
          <a:p>
            <a:r>
              <a:rPr lang="en-AU" sz="2000" dirty="0"/>
              <a:t>Joint statement from Privacy Authorities Australia around making privacy a priority:</a:t>
            </a:r>
            <a:endParaRPr lang="en-AU" sz="2000" dirty="0">
              <a:latin typeface="+mn-lt"/>
            </a:endParaRPr>
          </a:p>
          <a:p>
            <a:pPr marL="714375">
              <a:tabLst>
                <a:tab pos="7893050" algn="l"/>
              </a:tabLst>
            </a:pPr>
            <a:r>
              <a:rPr lang="en-US" sz="2000" b="0" i="1" dirty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Organisations and agencies entrusted with personal information need to build in privacy protections to their systems and services from the ground up. A privacy-by-design approach means assessing privacy issues early and minimising risks from the outset.</a:t>
            </a:r>
            <a:endParaRPr lang="en-AU" sz="2000" i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25252"/>
              </a:solidFill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41E95-AF22-48AA-A087-F4F049260B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3562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DD80A-3162-4261-BF33-7FF0AC287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614" y="1351278"/>
            <a:ext cx="9073008" cy="455553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Induction and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Outlining to staff how to handle PI in everyday duties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Managing assets and risk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Privacy Impact Assessments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Information sharing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Data breaches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Contracted service providers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Privacy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Collection notices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817AA4-6240-49C7-BF4A-C6F359FFA2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E4183CE-6ECC-4027-B595-BD5E5CDD1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14" y="627294"/>
            <a:ext cx="9073008" cy="555215"/>
          </a:xfrm>
        </p:spPr>
        <p:txBody>
          <a:bodyPr/>
          <a:lstStyle/>
          <a:p>
            <a:r>
              <a:rPr lang="en-AU" dirty="0"/>
              <a:t>Examples:</a:t>
            </a:r>
          </a:p>
        </p:txBody>
      </p:sp>
    </p:spTree>
    <p:extLst>
      <p:ext uri="{BB962C8B-B14F-4D97-AF65-F5344CB8AC3E}">
        <p14:creationId xmlns:p14="http://schemas.microsoft.com/office/powerpoint/2010/main" val="18170655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VIC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E5007D"/>
      </a:accent1>
      <a:accent2>
        <a:srgbClr val="430098"/>
      </a:accent2>
      <a:accent3>
        <a:srgbClr val="C1B8AF"/>
      </a:accent3>
      <a:accent4>
        <a:srgbClr val="55565A"/>
      </a:accent4>
      <a:accent5>
        <a:srgbClr val="00567D"/>
      </a:accent5>
      <a:accent6>
        <a:srgbClr val="AC162C"/>
      </a:accent6>
      <a:hlink>
        <a:srgbClr val="00645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609</Words>
  <Application>Microsoft Office PowerPoint</Application>
  <PresentationFormat>Widescreen</PresentationFormat>
  <Paragraphs>102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NationalWeb</vt:lpstr>
      <vt:lpstr>Wingdings</vt:lpstr>
      <vt:lpstr>1_Office Theme</vt:lpstr>
      <vt:lpstr>Blueprint &amp; tools for making privacy a priority</vt:lpstr>
      <vt:lpstr>What we’ll cover</vt:lpstr>
      <vt:lpstr>Why make privacy a priority?</vt:lpstr>
      <vt:lpstr>PowerPoint Presentation</vt:lpstr>
      <vt:lpstr>How to make privacy a priority 1 – the Blueprint</vt:lpstr>
      <vt:lpstr>Privacy Management Framework</vt:lpstr>
      <vt:lpstr>Privacy Management Framework</vt:lpstr>
      <vt:lpstr>Privacy Management Framework</vt:lpstr>
      <vt:lpstr>Examples:</vt:lpstr>
      <vt:lpstr>Privacy Management Framework</vt:lpstr>
      <vt:lpstr>How to make privacy a priority 2 – the Tools</vt:lpstr>
      <vt:lpstr>Privacy Officer Toolkit</vt:lpstr>
      <vt:lpstr>Privacy Officer Toolkit</vt:lpstr>
      <vt:lpstr>The Toolkit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Blueprint &amp; tools for making privacy a priority</dc:title>
  <dc:creator>Dermot Dignam</dc:creator>
  <cp:lastModifiedBy>Harriet Lade</cp:lastModifiedBy>
  <cp:revision>42</cp:revision>
  <dcterms:created xsi:type="dcterms:W3CDTF">2021-04-29T04:45:09Z</dcterms:created>
  <dcterms:modified xsi:type="dcterms:W3CDTF">2021-05-03T23:47:14Z</dcterms:modified>
</cp:coreProperties>
</file>