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88" r:id="rId3"/>
    <p:sldId id="390" r:id="rId4"/>
    <p:sldId id="391" r:id="rId5"/>
    <p:sldId id="392" r:id="rId6"/>
    <p:sldId id="265" r:id="rId7"/>
    <p:sldId id="393" r:id="rId8"/>
    <p:sldId id="377" r:id="rId9"/>
    <p:sldId id="302" r:id="rId10"/>
    <p:sldId id="351" r:id="rId11"/>
    <p:sldId id="266" r:id="rId12"/>
    <p:sldId id="268" r:id="rId13"/>
    <p:sldId id="269" r:id="rId14"/>
    <p:sldId id="267" r:id="rId15"/>
    <p:sldId id="376" r:id="rId16"/>
    <p:sldId id="394" r:id="rId17"/>
    <p:sldId id="401" r:id="rId18"/>
    <p:sldId id="402" r:id="rId19"/>
    <p:sldId id="403" r:id="rId20"/>
    <p:sldId id="404" r:id="rId21"/>
    <p:sldId id="406" r:id="rId22"/>
    <p:sldId id="405" r:id="rId23"/>
    <p:sldId id="407" r:id="rId24"/>
    <p:sldId id="410" r:id="rId25"/>
    <p:sldId id="416" r:id="rId26"/>
    <p:sldId id="413" r:id="rId27"/>
    <p:sldId id="421" r:id="rId28"/>
    <p:sldId id="422" r:id="rId29"/>
    <p:sldId id="423" r:id="rId30"/>
    <p:sldId id="414" r:id="rId31"/>
    <p:sldId id="311"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Wee" initials="BW" lastIdx="3" clrIdx="0">
    <p:extLst>
      <p:ext uri="{19B8F6BF-5375-455C-9EA6-DF929625EA0E}">
        <p15:presenceInfo xmlns:p15="http://schemas.microsoft.com/office/powerpoint/2012/main" userId="S::ovic408@OPDPC.onmicrosoft.com::a0ee2c16-04d0-4354-be0a-e5e0f1558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54160" autoAdjust="0"/>
  </p:normalViewPr>
  <p:slideViewPr>
    <p:cSldViewPr snapToObjects="1">
      <p:cViewPr varScale="1">
        <p:scale>
          <a:sx n="31" d="100"/>
          <a:sy n="31" d="100"/>
        </p:scale>
        <p:origin x="1312"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144" d="100"/>
          <a:sy n="144" d="100"/>
        </p:scale>
        <p:origin x="114" y="6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0A60E-A7D0-4FCD-AEFD-1A9713ED5774}" type="doc">
      <dgm:prSet loTypeId="urn:microsoft.com/office/officeart/2005/8/layout/chevron2" loCatId="process" qsTypeId="urn:microsoft.com/office/officeart/2005/8/quickstyle/simple1" qsCatId="simple" csTypeId="urn:microsoft.com/office/officeart/2005/8/colors/accent1_2" csCatId="accent1" phldr="1"/>
      <dgm:spPr/>
    </dgm:pt>
    <dgm:pt modelId="{9C317D71-9BB9-4450-BFA7-406769920CEB}">
      <dgm:prSet phldrT="[Text]" custT="1"/>
      <dgm:spPr/>
      <dgm:t>
        <a:bodyPr/>
        <a:lstStyle/>
        <a:p>
          <a:r>
            <a:rPr lang="en-US" sz="1200" dirty="0">
              <a:solidFill>
                <a:schemeClr val="tx1"/>
              </a:solidFill>
            </a:rPr>
            <a:t>Further enquires</a:t>
          </a:r>
        </a:p>
      </dgm:t>
    </dgm:pt>
    <dgm:pt modelId="{15024A4B-3EBE-44BE-AA87-0FF6FE727F79}" type="parTrans" cxnId="{8AC2E9FA-97C0-4790-9A41-60201BE425E9}">
      <dgm:prSet/>
      <dgm:spPr/>
      <dgm:t>
        <a:bodyPr/>
        <a:lstStyle/>
        <a:p>
          <a:endParaRPr lang="en-US"/>
        </a:p>
      </dgm:t>
    </dgm:pt>
    <dgm:pt modelId="{94B3DAE0-B74D-4B87-9EC7-7C6D50E60EB4}" type="sibTrans" cxnId="{8AC2E9FA-97C0-4790-9A41-60201BE425E9}">
      <dgm:prSet/>
      <dgm:spPr/>
      <dgm:t>
        <a:bodyPr/>
        <a:lstStyle/>
        <a:p>
          <a:endParaRPr lang="en-US"/>
        </a:p>
      </dgm:t>
    </dgm:pt>
    <dgm:pt modelId="{1B5625DA-3712-437E-8E27-DB4C79ED338B}">
      <dgm:prSet phldrT="[Text]" custT="1"/>
      <dgm:spPr/>
      <dgm:t>
        <a:bodyPr/>
        <a:lstStyle/>
        <a:p>
          <a:r>
            <a:rPr lang="en-US" sz="1200" dirty="0">
              <a:solidFill>
                <a:schemeClr val="tx1"/>
              </a:solidFill>
            </a:rPr>
            <a:t>Document assessment</a:t>
          </a:r>
        </a:p>
      </dgm:t>
    </dgm:pt>
    <dgm:pt modelId="{F156C0E9-E244-4EFD-B440-A730B2F4BAFF}" type="parTrans" cxnId="{EA7841C3-BFDA-446D-9935-0A0C180F4281}">
      <dgm:prSet/>
      <dgm:spPr/>
      <dgm:t>
        <a:bodyPr/>
        <a:lstStyle/>
        <a:p>
          <a:endParaRPr lang="en-US"/>
        </a:p>
      </dgm:t>
    </dgm:pt>
    <dgm:pt modelId="{83861389-2FB5-4030-AD2A-770DD181493C}" type="sibTrans" cxnId="{EA7841C3-BFDA-446D-9935-0A0C180F4281}">
      <dgm:prSet/>
      <dgm:spPr/>
      <dgm:t>
        <a:bodyPr/>
        <a:lstStyle/>
        <a:p>
          <a:endParaRPr lang="en-US"/>
        </a:p>
      </dgm:t>
    </dgm:pt>
    <dgm:pt modelId="{51500669-BFB1-41D1-9907-3448520CDFD6}">
      <dgm:prSet phldrT="[Text]" custT="1"/>
      <dgm:spPr/>
      <dgm:t>
        <a:bodyPr/>
        <a:lstStyle/>
        <a:p>
          <a:r>
            <a:rPr lang="en-US" sz="1200" dirty="0">
              <a:solidFill>
                <a:schemeClr val="tx1"/>
              </a:solidFill>
            </a:rPr>
            <a:t>Recommendation and </a:t>
          </a:r>
        </a:p>
        <a:p>
          <a:r>
            <a:rPr lang="en-US" sz="1200" dirty="0">
              <a:solidFill>
                <a:schemeClr val="tx1"/>
              </a:solidFill>
            </a:rPr>
            <a:t>Decision </a:t>
          </a:r>
        </a:p>
      </dgm:t>
    </dgm:pt>
    <dgm:pt modelId="{31AA00D4-F027-4D32-B8FD-2260718EE290}" type="parTrans" cxnId="{0073C5B0-1FED-4831-8A71-AB22B56F96CD}">
      <dgm:prSet/>
      <dgm:spPr/>
      <dgm:t>
        <a:bodyPr/>
        <a:lstStyle/>
        <a:p>
          <a:endParaRPr lang="en-US"/>
        </a:p>
      </dgm:t>
    </dgm:pt>
    <dgm:pt modelId="{1C70CD88-1255-4F44-B383-9B4A61BF373D}" type="sibTrans" cxnId="{0073C5B0-1FED-4831-8A71-AB22B56F96CD}">
      <dgm:prSet/>
      <dgm:spPr/>
      <dgm:t>
        <a:bodyPr/>
        <a:lstStyle/>
        <a:p>
          <a:endParaRPr lang="en-US"/>
        </a:p>
      </dgm:t>
    </dgm:pt>
    <dgm:pt modelId="{51B1E6DA-310D-4B13-9E6C-376D45D2A195}">
      <dgm:prSet custT="1"/>
      <dgm:spPr/>
      <dgm:t>
        <a:bodyPr/>
        <a:lstStyle/>
        <a:p>
          <a:endParaRPr lang="en-US" sz="1200" dirty="0"/>
        </a:p>
      </dgm:t>
    </dgm:pt>
    <dgm:pt modelId="{EC00CDFC-C4FF-4526-BD2B-90738E83D679}" type="parTrans" cxnId="{75DD9942-872C-4577-A85A-A7FBF0D0B55F}">
      <dgm:prSet/>
      <dgm:spPr/>
      <dgm:t>
        <a:bodyPr/>
        <a:lstStyle/>
        <a:p>
          <a:endParaRPr lang="en-US"/>
        </a:p>
      </dgm:t>
    </dgm:pt>
    <dgm:pt modelId="{94C5A043-52A9-42C1-9A23-E1A2E05FC086}" type="sibTrans" cxnId="{75DD9942-872C-4577-A85A-A7FBF0D0B55F}">
      <dgm:prSet/>
      <dgm:spPr/>
      <dgm:t>
        <a:bodyPr/>
        <a:lstStyle/>
        <a:p>
          <a:endParaRPr lang="en-US"/>
        </a:p>
      </dgm:t>
    </dgm:pt>
    <dgm:pt modelId="{4417AA9A-84DF-4D9E-AF53-1B657C2E380B}">
      <dgm:prSet custT="1"/>
      <dgm:spPr/>
      <dgm:t>
        <a:bodyPr/>
        <a:lstStyle/>
        <a:p>
          <a:r>
            <a:rPr lang="en-US" sz="2000" dirty="0"/>
            <a:t>Formal decision by Decision Maker</a:t>
          </a:r>
          <a:endParaRPr lang="en-US" sz="1200" dirty="0"/>
        </a:p>
      </dgm:t>
    </dgm:pt>
    <dgm:pt modelId="{289EF4F0-08AF-4923-8F95-F056600DADCA}" type="parTrans" cxnId="{AE0BC990-7C76-4011-AE83-41D1753EA7C2}">
      <dgm:prSet/>
      <dgm:spPr/>
      <dgm:t>
        <a:bodyPr/>
        <a:lstStyle/>
        <a:p>
          <a:endParaRPr lang="en-US"/>
        </a:p>
      </dgm:t>
    </dgm:pt>
    <dgm:pt modelId="{68269DBE-A304-42E5-99DC-F2AFFA0FFC6D}" type="sibTrans" cxnId="{AE0BC990-7C76-4011-AE83-41D1753EA7C2}">
      <dgm:prSet/>
      <dgm:spPr/>
      <dgm:t>
        <a:bodyPr/>
        <a:lstStyle/>
        <a:p>
          <a:endParaRPr lang="en-US"/>
        </a:p>
      </dgm:t>
    </dgm:pt>
    <dgm:pt modelId="{C5615210-F59E-4956-B6BB-438FF432A80E}">
      <dgm:prSet custT="1"/>
      <dgm:spPr/>
      <dgm:t>
        <a:bodyPr/>
        <a:lstStyle/>
        <a:p>
          <a:r>
            <a:rPr lang="en-US" sz="2000" dirty="0"/>
            <a:t>Case Manager contact with Applicant and Agency</a:t>
          </a:r>
        </a:p>
      </dgm:t>
    </dgm:pt>
    <dgm:pt modelId="{CF10079A-CEF7-4712-8B8E-5E6DA2749113}" type="parTrans" cxnId="{C2061606-ADC4-4778-BA0C-E70CD22C90C0}">
      <dgm:prSet/>
      <dgm:spPr/>
      <dgm:t>
        <a:bodyPr/>
        <a:lstStyle/>
        <a:p>
          <a:endParaRPr lang="en-US"/>
        </a:p>
      </dgm:t>
    </dgm:pt>
    <dgm:pt modelId="{D7F1FEA0-9408-4139-B4D7-C8149A6192A2}" type="sibTrans" cxnId="{C2061606-ADC4-4778-BA0C-E70CD22C90C0}">
      <dgm:prSet/>
      <dgm:spPr/>
      <dgm:t>
        <a:bodyPr/>
        <a:lstStyle/>
        <a:p>
          <a:endParaRPr lang="en-US"/>
        </a:p>
      </dgm:t>
    </dgm:pt>
    <dgm:pt modelId="{FBA0D3FC-F976-46DA-948F-D75F90987B69}">
      <dgm:prSet custT="1"/>
      <dgm:spPr/>
      <dgm:t>
        <a:bodyPr/>
        <a:lstStyle/>
        <a:p>
          <a:r>
            <a:rPr lang="en-US" sz="2000" dirty="0"/>
            <a:t>Request for further information or written submissions</a:t>
          </a:r>
        </a:p>
      </dgm:t>
    </dgm:pt>
    <dgm:pt modelId="{C1C96003-9F56-468E-881F-27AEB61C249B}" type="parTrans" cxnId="{BD48B8E5-034A-4FAE-A177-BC587946BCB2}">
      <dgm:prSet/>
      <dgm:spPr/>
      <dgm:t>
        <a:bodyPr/>
        <a:lstStyle/>
        <a:p>
          <a:endParaRPr lang="en-US"/>
        </a:p>
      </dgm:t>
    </dgm:pt>
    <dgm:pt modelId="{FC19BA69-3812-4C65-9964-B5131FB78ECB}" type="sibTrans" cxnId="{BD48B8E5-034A-4FAE-A177-BC587946BCB2}">
      <dgm:prSet/>
      <dgm:spPr/>
      <dgm:t>
        <a:bodyPr/>
        <a:lstStyle/>
        <a:p>
          <a:endParaRPr lang="en-US"/>
        </a:p>
      </dgm:t>
    </dgm:pt>
    <dgm:pt modelId="{62CB90B6-9C3C-43DC-983C-FAA6DCC6AA90}">
      <dgm:prSet custT="1"/>
      <dgm:spPr/>
      <dgm:t>
        <a:bodyPr/>
        <a:lstStyle/>
        <a:p>
          <a:r>
            <a:rPr lang="en-US" sz="2000" dirty="0"/>
            <a:t>In-depth assessment of all documents</a:t>
          </a:r>
        </a:p>
      </dgm:t>
    </dgm:pt>
    <dgm:pt modelId="{5D53298C-DD49-4792-9043-870FA8F53C7B}" type="parTrans" cxnId="{0ECB31EC-4BCF-49E3-A1E1-C5176513159A}">
      <dgm:prSet/>
      <dgm:spPr/>
      <dgm:t>
        <a:bodyPr/>
        <a:lstStyle/>
        <a:p>
          <a:endParaRPr lang="en-US"/>
        </a:p>
      </dgm:t>
    </dgm:pt>
    <dgm:pt modelId="{E09F1EA5-5A66-4FD3-98CC-FF4E371829ED}" type="sibTrans" cxnId="{0ECB31EC-4BCF-49E3-A1E1-C5176513159A}">
      <dgm:prSet/>
      <dgm:spPr/>
      <dgm:t>
        <a:bodyPr/>
        <a:lstStyle/>
        <a:p>
          <a:endParaRPr lang="en-US"/>
        </a:p>
      </dgm:t>
    </dgm:pt>
    <dgm:pt modelId="{FA693860-E415-4636-AA15-72CBDA043955}">
      <dgm:prSet custT="1"/>
      <dgm:spPr/>
      <dgm:t>
        <a:bodyPr/>
        <a:lstStyle/>
        <a:p>
          <a:r>
            <a:rPr lang="en-US" sz="2000" dirty="0"/>
            <a:t>Enquiries to the agency and or the applicant</a:t>
          </a:r>
        </a:p>
      </dgm:t>
    </dgm:pt>
    <dgm:pt modelId="{6694A99A-E30D-4D28-9B53-D0DAAAB20B58}" type="parTrans" cxnId="{19B04795-0117-4D14-940C-88303EC138E3}">
      <dgm:prSet/>
      <dgm:spPr/>
      <dgm:t>
        <a:bodyPr/>
        <a:lstStyle/>
        <a:p>
          <a:endParaRPr lang="en-AU"/>
        </a:p>
      </dgm:t>
    </dgm:pt>
    <dgm:pt modelId="{049EC4AB-782B-4239-93B2-DE85FEF5D43A}" type="sibTrans" cxnId="{19B04795-0117-4D14-940C-88303EC138E3}">
      <dgm:prSet/>
      <dgm:spPr/>
      <dgm:t>
        <a:bodyPr/>
        <a:lstStyle/>
        <a:p>
          <a:endParaRPr lang="en-AU"/>
        </a:p>
      </dgm:t>
    </dgm:pt>
    <dgm:pt modelId="{D883A07B-F891-4D37-91CD-4E2A17E31972}">
      <dgm:prSet custT="1"/>
      <dgm:spPr/>
      <dgm:t>
        <a:bodyPr/>
        <a:lstStyle/>
        <a:p>
          <a:r>
            <a:rPr lang="en-US" sz="2000" dirty="0"/>
            <a:t>Preliminary view</a:t>
          </a:r>
        </a:p>
      </dgm:t>
    </dgm:pt>
    <dgm:pt modelId="{C6F9DB17-3001-4A8F-B3D0-40F992412953}" type="parTrans" cxnId="{8CCC4140-11CE-4639-8C4B-1CE1D04F9E2C}">
      <dgm:prSet/>
      <dgm:spPr/>
      <dgm:t>
        <a:bodyPr/>
        <a:lstStyle/>
        <a:p>
          <a:endParaRPr lang="en-AU"/>
        </a:p>
      </dgm:t>
    </dgm:pt>
    <dgm:pt modelId="{566B456B-C37F-46A7-BD1D-C0421E535A0B}" type="sibTrans" cxnId="{8CCC4140-11CE-4639-8C4B-1CE1D04F9E2C}">
      <dgm:prSet/>
      <dgm:spPr/>
      <dgm:t>
        <a:bodyPr/>
        <a:lstStyle/>
        <a:p>
          <a:endParaRPr lang="en-AU"/>
        </a:p>
      </dgm:t>
    </dgm:pt>
    <dgm:pt modelId="{B71D76FF-19CC-44AA-9E03-7116FEB5B510}" type="pres">
      <dgm:prSet presAssocID="{1670A60E-A7D0-4FCD-AEFD-1A9713ED5774}" presName="linearFlow" presStyleCnt="0">
        <dgm:presLayoutVars>
          <dgm:dir/>
          <dgm:animLvl val="lvl"/>
          <dgm:resizeHandles val="exact"/>
        </dgm:presLayoutVars>
      </dgm:prSet>
      <dgm:spPr/>
    </dgm:pt>
    <dgm:pt modelId="{4331A205-8E35-477F-BE76-591601129ADC}" type="pres">
      <dgm:prSet presAssocID="{9C317D71-9BB9-4450-BFA7-406769920CEB}" presName="composite" presStyleCnt="0"/>
      <dgm:spPr/>
    </dgm:pt>
    <dgm:pt modelId="{7FF54AFF-BE0C-42E7-9059-3F1CF8FEA7E4}" type="pres">
      <dgm:prSet presAssocID="{9C317D71-9BB9-4450-BFA7-406769920CEB}" presName="parentText" presStyleLbl="alignNode1" presStyleIdx="0" presStyleCnt="3">
        <dgm:presLayoutVars>
          <dgm:chMax val="1"/>
          <dgm:bulletEnabled val="1"/>
        </dgm:presLayoutVars>
      </dgm:prSet>
      <dgm:spPr/>
    </dgm:pt>
    <dgm:pt modelId="{5A542F04-A918-4A6F-BFB2-AAC0EBF28C15}" type="pres">
      <dgm:prSet presAssocID="{9C317D71-9BB9-4450-BFA7-406769920CEB}" presName="descendantText" presStyleLbl="alignAcc1" presStyleIdx="0" presStyleCnt="3" custAng="0" custLinFactNeighborX="-11" custLinFactNeighborY="-537">
        <dgm:presLayoutVars>
          <dgm:bulletEnabled val="1"/>
        </dgm:presLayoutVars>
      </dgm:prSet>
      <dgm:spPr/>
    </dgm:pt>
    <dgm:pt modelId="{D6513422-1048-4757-8610-72691D055EE7}" type="pres">
      <dgm:prSet presAssocID="{94B3DAE0-B74D-4B87-9EC7-7C6D50E60EB4}" presName="sp" presStyleCnt="0"/>
      <dgm:spPr/>
    </dgm:pt>
    <dgm:pt modelId="{9EB5E574-E217-4180-810B-CC503E7425FD}" type="pres">
      <dgm:prSet presAssocID="{1B5625DA-3712-437E-8E27-DB4C79ED338B}" presName="composite" presStyleCnt="0"/>
      <dgm:spPr/>
    </dgm:pt>
    <dgm:pt modelId="{AE6FE757-65C8-4F30-9EAD-633DBF72D81E}" type="pres">
      <dgm:prSet presAssocID="{1B5625DA-3712-437E-8E27-DB4C79ED338B}" presName="parentText" presStyleLbl="alignNode1" presStyleIdx="1" presStyleCnt="3" custLinFactNeighborX="0" custLinFactNeighborY="998">
        <dgm:presLayoutVars>
          <dgm:chMax val="1"/>
          <dgm:bulletEnabled val="1"/>
        </dgm:presLayoutVars>
      </dgm:prSet>
      <dgm:spPr/>
    </dgm:pt>
    <dgm:pt modelId="{D11BA7D7-8261-4D9F-8E63-450D83B1072F}" type="pres">
      <dgm:prSet presAssocID="{1B5625DA-3712-437E-8E27-DB4C79ED338B}" presName="descendantText" presStyleLbl="alignAcc1" presStyleIdx="1" presStyleCnt="3" custLinFactNeighborX="0" custLinFactNeighborY="2288">
        <dgm:presLayoutVars>
          <dgm:bulletEnabled val="1"/>
        </dgm:presLayoutVars>
      </dgm:prSet>
      <dgm:spPr/>
    </dgm:pt>
    <dgm:pt modelId="{90E88A91-DE05-4050-A3D1-E8CCF1668BA8}" type="pres">
      <dgm:prSet presAssocID="{83861389-2FB5-4030-AD2A-770DD181493C}" presName="sp" presStyleCnt="0"/>
      <dgm:spPr/>
    </dgm:pt>
    <dgm:pt modelId="{67FEF61A-1D5B-4539-89B7-02548E3BC68E}" type="pres">
      <dgm:prSet presAssocID="{51500669-BFB1-41D1-9907-3448520CDFD6}" presName="composite" presStyleCnt="0"/>
      <dgm:spPr/>
    </dgm:pt>
    <dgm:pt modelId="{C26F918F-E74A-4049-8792-3D37EDB3FF40}" type="pres">
      <dgm:prSet presAssocID="{51500669-BFB1-41D1-9907-3448520CDFD6}" presName="parentText" presStyleLbl="alignNode1" presStyleIdx="2" presStyleCnt="3">
        <dgm:presLayoutVars>
          <dgm:chMax val="1"/>
          <dgm:bulletEnabled val="1"/>
        </dgm:presLayoutVars>
      </dgm:prSet>
      <dgm:spPr/>
    </dgm:pt>
    <dgm:pt modelId="{1E1E1A49-E3FF-4448-B2E9-7FD5F419485B}" type="pres">
      <dgm:prSet presAssocID="{51500669-BFB1-41D1-9907-3448520CDFD6}" presName="descendantText" presStyleLbl="alignAcc1" presStyleIdx="2" presStyleCnt="3">
        <dgm:presLayoutVars>
          <dgm:bulletEnabled val="1"/>
        </dgm:presLayoutVars>
      </dgm:prSet>
      <dgm:spPr/>
    </dgm:pt>
  </dgm:ptLst>
  <dgm:cxnLst>
    <dgm:cxn modelId="{C2061606-ADC4-4778-BA0C-E70CD22C90C0}" srcId="{9C317D71-9BB9-4450-BFA7-406769920CEB}" destId="{C5615210-F59E-4956-B6BB-438FF432A80E}" srcOrd="0" destOrd="0" parTransId="{CF10079A-CEF7-4712-8B8E-5E6DA2749113}" sibTransId="{D7F1FEA0-9408-4139-B4D7-C8149A6192A2}"/>
    <dgm:cxn modelId="{82D9E113-79F9-4C70-AABB-C396479C88E3}" type="presOf" srcId="{FA693860-E415-4636-AA15-72CBDA043955}" destId="{D11BA7D7-8261-4D9F-8E63-450D83B1072F}" srcOrd="0" destOrd="2" presId="urn:microsoft.com/office/officeart/2005/8/layout/chevron2"/>
    <dgm:cxn modelId="{E5D0CD2B-6628-46FA-A4FE-BFFADCEE5E1C}" type="presOf" srcId="{1670A60E-A7D0-4FCD-AEFD-1A9713ED5774}" destId="{B71D76FF-19CC-44AA-9E03-7116FEB5B510}" srcOrd="0" destOrd="0" presId="urn:microsoft.com/office/officeart/2005/8/layout/chevron2"/>
    <dgm:cxn modelId="{5E34B63A-0C22-4F1D-9DC5-72D06DA56FA0}" type="presOf" srcId="{FBA0D3FC-F976-46DA-948F-D75F90987B69}" destId="{5A542F04-A918-4A6F-BFB2-AAC0EBF28C15}" srcOrd="0" destOrd="1" presId="urn:microsoft.com/office/officeart/2005/8/layout/chevron2"/>
    <dgm:cxn modelId="{CE22703F-A7CB-4815-AC20-7830BF1F5FC7}" type="presOf" srcId="{D883A07B-F891-4D37-91CD-4E2A17E31972}" destId="{D11BA7D7-8261-4D9F-8E63-450D83B1072F}" srcOrd="0" destOrd="3" presId="urn:microsoft.com/office/officeart/2005/8/layout/chevron2"/>
    <dgm:cxn modelId="{8CCC4140-11CE-4639-8C4B-1CE1D04F9E2C}" srcId="{1B5625DA-3712-437E-8E27-DB4C79ED338B}" destId="{D883A07B-F891-4D37-91CD-4E2A17E31972}" srcOrd="3" destOrd="0" parTransId="{C6F9DB17-3001-4A8F-B3D0-40F992412953}" sibTransId="{566B456B-C37F-46A7-BD1D-C0421E535A0B}"/>
    <dgm:cxn modelId="{75DD9942-872C-4577-A85A-A7FBF0D0B55F}" srcId="{1B5625DA-3712-437E-8E27-DB4C79ED338B}" destId="{51B1E6DA-310D-4B13-9E6C-376D45D2A195}" srcOrd="0" destOrd="0" parTransId="{EC00CDFC-C4FF-4526-BD2B-90738E83D679}" sibTransId="{94C5A043-52A9-42C1-9A23-E1A2E05FC086}"/>
    <dgm:cxn modelId="{93AFC359-E41A-41CB-AD37-419FFE51CF20}" type="presOf" srcId="{51B1E6DA-310D-4B13-9E6C-376D45D2A195}" destId="{D11BA7D7-8261-4D9F-8E63-450D83B1072F}" srcOrd="0" destOrd="0" presId="urn:microsoft.com/office/officeart/2005/8/layout/chevron2"/>
    <dgm:cxn modelId="{F0FADC7C-6DF9-4A9B-A397-D7F81FB28963}" type="presOf" srcId="{62CB90B6-9C3C-43DC-983C-FAA6DCC6AA90}" destId="{D11BA7D7-8261-4D9F-8E63-450D83B1072F}" srcOrd="0" destOrd="1" presId="urn:microsoft.com/office/officeart/2005/8/layout/chevron2"/>
    <dgm:cxn modelId="{AE0BC990-7C76-4011-AE83-41D1753EA7C2}" srcId="{51500669-BFB1-41D1-9907-3448520CDFD6}" destId="{4417AA9A-84DF-4D9E-AF53-1B657C2E380B}" srcOrd="0" destOrd="0" parTransId="{289EF4F0-08AF-4923-8F95-F056600DADCA}" sibTransId="{68269DBE-A304-42E5-99DC-F2AFFA0FFC6D}"/>
    <dgm:cxn modelId="{19B04795-0117-4D14-940C-88303EC138E3}" srcId="{1B5625DA-3712-437E-8E27-DB4C79ED338B}" destId="{FA693860-E415-4636-AA15-72CBDA043955}" srcOrd="2" destOrd="0" parTransId="{6694A99A-E30D-4D28-9B53-D0DAAAB20B58}" sibTransId="{049EC4AB-782B-4239-93B2-DE85FEF5D43A}"/>
    <dgm:cxn modelId="{0073C5B0-1FED-4831-8A71-AB22B56F96CD}" srcId="{1670A60E-A7D0-4FCD-AEFD-1A9713ED5774}" destId="{51500669-BFB1-41D1-9907-3448520CDFD6}" srcOrd="2" destOrd="0" parTransId="{31AA00D4-F027-4D32-B8FD-2260718EE290}" sibTransId="{1C70CD88-1255-4F44-B383-9B4A61BF373D}"/>
    <dgm:cxn modelId="{373C1AB4-8B98-48F1-8D5D-6606878A18EE}" type="presOf" srcId="{9C317D71-9BB9-4450-BFA7-406769920CEB}" destId="{7FF54AFF-BE0C-42E7-9059-3F1CF8FEA7E4}" srcOrd="0" destOrd="0" presId="urn:microsoft.com/office/officeart/2005/8/layout/chevron2"/>
    <dgm:cxn modelId="{EA7841C3-BFDA-446D-9935-0A0C180F4281}" srcId="{1670A60E-A7D0-4FCD-AEFD-1A9713ED5774}" destId="{1B5625DA-3712-437E-8E27-DB4C79ED338B}" srcOrd="1" destOrd="0" parTransId="{F156C0E9-E244-4EFD-B440-A730B2F4BAFF}" sibTransId="{83861389-2FB5-4030-AD2A-770DD181493C}"/>
    <dgm:cxn modelId="{BD48B8E5-034A-4FAE-A177-BC587946BCB2}" srcId="{9C317D71-9BB9-4450-BFA7-406769920CEB}" destId="{FBA0D3FC-F976-46DA-948F-D75F90987B69}" srcOrd="1" destOrd="0" parTransId="{C1C96003-9F56-468E-881F-27AEB61C249B}" sibTransId="{FC19BA69-3812-4C65-9964-B5131FB78ECB}"/>
    <dgm:cxn modelId="{0ECB31EC-4BCF-49E3-A1E1-C5176513159A}" srcId="{1B5625DA-3712-437E-8E27-DB4C79ED338B}" destId="{62CB90B6-9C3C-43DC-983C-FAA6DCC6AA90}" srcOrd="1" destOrd="0" parTransId="{5D53298C-DD49-4792-9043-870FA8F53C7B}" sibTransId="{E09F1EA5-5A66-4FD3-98CC-FF4E371829ED}"/>
    <dgm:cxn modelId="{1BF172EC-E851-449C-B6BF-3B322C81476E}" type="presOf" srcId="{4417AA9A-84DF-4D9E-AF53-1B657C2E380B}" destId="{1E1E1A49-E3FF-4448-B2E9-7FD5F419485B}" srcOrd="0" destOrd="0" presId="urn:microsoft.com/office/officeart/2005/8/layout/chevron2"/>
    <dgm:cxn modelId="{21E601F2-CF1C-437B-A162-6F1577F6DA48}" type="presOf" srcId="{51500669-BFB1-41D1-9907-3448520CDFD6}" destId="{C26F918F-E74A-4049-8792-3D37EDB3FF40}" srcOrd="0" destOrd="0" presId="urn:microsoft.com/office/officeart/2005/8/layout/chevron2"/>
    <dgm:cxn modelId="{8A5C75F7-3B4E-4373-8DD7-23F85F9EE223}" type="presOf" srcId="{1B5625DA-3712-437E-8E27-DB4C79ED338B}" destId="{AE6FE757-65C8-4F30-9EAD-633DBF72D81E}" srcOrd="0" destOrd="0" presId="urn:microsoft.com/office/officeart/2005/8/layout/chevron2"/>
    <dgm:cxn modelId="{8AC2E9FA-97C0-4790-9A41-60201BE425E9}" srcId="{1670A60E-A7D0-4FCD-AEFD-1A9713ED5774}" destId="{9C317D71-9BB9-4450-BFA7-406769920CEB}" srcOrd="0" destOrd="0" parTransId="{15024A4B-3EBE-44BE-AA87-0FF6FE727F79}" sibTransId="{94B3DAE0-B74D-4B87-9EC7-7C6D50E60EB4}"/>
    <dgm:cxn modelId="{D6BD3EFB-FA48-419E-B820-9A8602F392B4}" type="presOf" srcId="{C5615210-F59E-4956-B6BB-438FF432A80E}" destId="{5A542F04-A918-4A6F-BFB2-AAC0EBF28C15}" srcOrd="0" destOrd="0" presId="urn:microsoft.com/office/officeart/2005/8/layout/chevron2"/>
    <dgm:cxn modelId="{F0860878-65C6-4354-90ED-EE3593AC4BF9}" type="presParOf" srcId="{B71D76FF-19CC-44AA-9E03-7116FEB5B510}" destId="{4331A205-8E35-477F-BE76-591601129ADC}" srcOrd="0" destOrd="0" presId="urn:microsoft.com/office/officeart/2005/8/layout/chevron2"/>
    <dgm:cxn modelId="{D421A416-F359-4CCD-BB06-EAFC806EB71E}" type="presParOf" srcId="{4331A205-8E35-477F-BE76-591601129ADC}" destId="{7FF54AFF-BE0C-42E7-9059-3F1CF8FEA7E4}" srcOrd="0" destOrd="0" presId="urn:microsoft.com/office/officeart/2005/8/layout/chevron2"/>
    <dgm:cxn modelId="{80C7126A-1FA9-41C2-8220-F57CEC53B91A}" type="presParOf" srcId="{4331A205-8E35-477F-BE76-591601129ADC}" destId="{5A542F04-A918-4A6F-BFB2-AAC0EBF28C15}" srcOrd="1" destOrd="0" presId="urn:microsoft.com/office/officeart/2005/8/layout/chevron2"/>
    <dgm:cxn modelId="{5764A422-651A-4C71-8158-48F7C0D1EB2E}" type="presParOf" srcId="{B71D76FF-19CC-44AA-9E03-7116FEB5B510}" destId="{D6513422-1048-4757-8610-72691D055EE7}" srcOrd="1" destOrd="0" presId="urn:microsoft.com/office/officeart/2005/8/layout/chevron2"/>
    <dgm:cxn modelId="{3B03D936-2FB0-4C87-B89C-28C673C4DD40}" type="presParOf" srcId="{B71D76FF-19CC-44AA-9E03-7116FEB5B510}" destId="{9EB5E574-E217-4180-810B-CC503E7425FD}" srcOrd="2" destOrd="0" presId="urn:microsoft.com/office/officeart/2005/8/layout/chevron2"/>
    <dgm:cxn modelId="{B124CF38-C005-4AED-B676-B87732F2B305}" type="presParOf" srcId="{9EB5E574-E217-4180-810B-CC503E7425FD}" destId="{AE6FE757-65C8-4F30-9EAD-633DBF72D81E}" srcOrd="0" destOrd="0" presId="urn:microsoft.com/office/officeart/2005/8/layout/chevron2"/>
    <dgm:cxn modelId="{B94F5C42-1F64-473D-A57F-D3F5C412E698}" type="presParOf" srcId="{9EB5E574-E217-4180-810B-CC503E7425FD}" destId="{D11BA7D7-8261-4D9F-8E63-450D83B1072F}" srcOrd="1" destOrd="0" presId="urn:microsoft.com/office/officeart/2005/8/layout/chevron2"/>
    <dgm:cxn modelId="{2539B88C-4704-4EE0-A13C-C43DE0AC5184}" type="presParOf" srcId="{B71D76FF-19CC-44AA-9E03-7116FEB5B510}" destId="{90E88A91-DE05-4050-A3D1-E8CCF1668BA8}" srcOrd="3" destOrd="0" presId="urn:microsoft.com/office/officeart/2005/8/layout/chevron2"/>
    <dgm:cxn modelId="{C39AFD7C-48E6-488D-9CD8-9C84351B695C}" type="presParOf" srcId="{B71D76FF-19CC-44AA-9E03-7116FEB5B510}" destId="{67FEF61A-1D5B-4539-89B7-02548E3BC68E}" srcOrd="4" destOrd="0" presId="urn:microsoft.com/office/officeart/2005/8/layout/chevron2"/>
    <dgm:cxn modelId="{150E2437-541C-4371-84C1-C05D25E74D2E}" type="presParOf" srcId="{67FEF61A-1D5B-4539-89B7-02548E3BC68E}" destId="{C26F918F-E74A-4049-8792-3D37EDB3FF40}" srcOrd="0" destOrd="0" presId="urn:microsoft.com/office/officeart/2005/8/layout/chevron2"/>
    <dgm:cxn modelId="{CE8F558E-E36D-4F27-8BE9-612BF2633958}" type="presParOf" srcId="{67FEF61A-1D5B-4539-89B7-02548E3BC68E}" destId="{1E1E1A49-E3FF-4448-B2E9-7FD5F419485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54AFF-BE0C-42E7-9059-3F1CF8FEA7E4}">
      <dsp:nvSpPr>
        <dsp:cNvPr id="0" name=""/>
        <dsp:cNvSpPr/>
      </dsp:nvSpPr>
      <dsp:spPr>
        <a:xfrm rot="5400000">
          <a:off x="-242365" y="244629"/>
          <a:ext cx="1615766" cy="11310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Further enquires</a:t>
          </a:r>
        </a:p>
      </dsp:txBody>
      <dsp:txXfrm rot="-5400000">
        <a:off x="0" y="567782"/>
        <a:ext cx="1131036" cy="484730"/>
      </dsp:txXfrm>
    </dsp:sp>
    <dsp:sp modelId="{5A542F04-A918-4A6F-BFB2-AAC0EBF28C15}">
      <dsp:nvSpPr>
        <dsp:cNvPr id="0" name=""/>
        <dsp:cNvSpPr/>
      </dsp:nvSpPr>
      <dsp:spPr>
        <a:xfrm rot="5400000">
          <a:off x="4151239" y="-3020982"/>
          <a:ext cx="1050248" cy="7092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Case Manager contact with Applicant and Agency</a:t>
          </a:r>
        </a:p>
        <a:p>
          <a:pPr marL="228600" lvl="1" indent="-228600" algn="l" defTabSz="889000">
            <a:lnSpc>
              <a:spcPct val="90000"/>
            </a:lnSpc>
            <a:spcBef>
              <a:spcPct val="0"/>
            </a:spcBef>
            <a:spcAft>
              <a:spcPct val="15000"/>
            </a:spcAft>
            <a:buChar char="•"/>
          </a:pPr>
          <a:r>
            <a:rPr lang="en-US" sz="2000" kern="1200" dirty="0"/>
            <a:t>Request for further information or written submissions</a:t>
          </a:r>
        </a:p>
      </dsp:txBody>
      <dsp:txXfrm rot="-5400000">
        <a:off x="1130257" y="51269"/>
        <a:ext cx="7040944" cy="947710"/>
      </dsp:txXfrm>
    </dsp:sp>
    <dsp:sp modelId="{AE6FE757-65C8-4F30-9EAD-633DBF72D81E}">
      <dsp:nvSpPr>
        <dsp:cNvPr id="0" name=""/>
        <dsp:cNvSpPr/>
      </dsp:nvSpPr>
      <dsp:spPr>
        <a:xfrm rot="5400000">
          <a:off x="-242365" y="1682631"/>
          <a:ext cx="1615766" cy="11310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Document assessment</a:t>
          </a:r>
        </a:p>
      </dsp:txBody>
      <dsp:txXfrm rot="-5400000">
        <a:off x="0" y="2005784"/>
        <a:ext cx="1131036" cy="484730"/>
      </dsp:txXfrm>
    </dsp:sp>
    <dsp:sp modelId="{D11BA7D7-8261-4D9F-8E63-450D83B1072F}">
      <dsp:nvSpPr>
        <dsp:cNvPr id="0" name=""/>
        <dsp:cNvSpPr/>
      </dsp:nvSpPr>
      <dsp:spPr>
        <a:xfrm rot="5400000">
          <a:off x="4152019" y="-1572811"/>
          <a:ext cx="1050248" cy="7092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228600" lvl="1" indent="-228600" algn="l" defTabSz="889000">
            <a:lnSpc>
              <a:spcPct val="90000"/>
            </a:lnSpc>
            <a:spcBef>
              <a:spcPct val="0"/>
            </a:spcBef>
            <a:spcAft>
              <a:spcPct val="15000"/>
            </a:spcAft>
            <a:buChar char="•"/>
          </a:pPr>
          <a:r>
            <a:rPr lang="en-US" sz="2000" kern="1200" dirty="0"/>
            <a:t>In-depth assessment of all documents</a:t>
          </a:r>
        </a:p>
        <a:p>
          <a:pPr marL="228600" lvl="1" indent="-228600" algn="l" defTabSz="889000">
            <a:lnSpc>
              <a:spcPct val="90000"/>
            </a:lnSpc>
            <a:spcBef>
              <a:spcPct val="0"/>
            </a:spcBef>
            <a:spcAft>
              <a:spcPct val="15000"/>
            </a:spcAft>
            <a:buChar char="•"/>
          </a:pPr>
          <a:r>
            <a:rPr lang="en-US" sz="2000" kern="1200" dirty="0"/>
            <a:t>Enquiries to the agency and or the applicant</a:t>
          </a:r>
        </a:p>
        <a:p>
          <a:pPr marL="228600" lvl="1" indent="-228600" algn="l" defTabSz="889000">
            <a:lnSpc>
              <a:spcPct val="90000"/>
            </a:lnSpc>
            <a:spcBef>
              <a:spcPct val="0"/>
            </a:spcBef>
            <a:spcAft>
              <a:spcPct val="15000"/>
            </a:spcAft>
            <a:buChar char="•"/>
          </a:pPr>
          <a:r>
            <a:rPr lang="en-US" sz="2000" kern="1200" dirty="0"/>
            <a:t>Preliminary view</a:t>
          </a:r>
        </a:p>
      </dsp:txBody>
      <dsp:txXfrm rot="-5400000">
        <a:off x="1131037" y="1499440"/>
        <a:ext cx="7040944" cy="947710"/>
      </dsp:txXfrm>
    </dsp:sp>
    <dsp:sp modelId="{C26F918F-E74A-4049-8792-3D37EDB3FF40}">
      <dsp:nvSpPr>
        <dsp:cNvPr id="0" name=""/>
        <dsp:cNvSpPr/>
      </dsp:nvSpPr>
      <dsp:spPr>
        <a:xfrm rot="5400000">
          <a:off x="-242365" y="3088383"/>
          <a:ext cx="1615766" cy="11310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Recommendation and </a:t>
          </a:r>
        </a:p>
        <a:p>
          <a:pPr marL="0" lvl="0" indent="0" algn="ctr" defTabSz="533400">
            <a:lnSpc>
              <a:spcPct val="90000"/>
            </a:lnSpc>
            <a:spcBef>
              <a:spcPct val="0"/>
            </a:spcBef>
            <a:spcAft>
              <a:spcPct val="35000"/>
            </a:spcAft>
            <a:buNone/>
          </a:pPr>
          <a:r>
            <a:rPr lang="en-US" sz="1200" kern="1200" dirty="0">
              <a:solidFill>
                <a:schemeClr val="tx1"/>
              </a:solidFill>
            </a:rPr>
            <a:t>Decision </a:t>
          </a:r>
        </a:p>
      </dsp:txBody>
      <dsp:txXfrm rot="-5400000">
        <a:off x="0" y="3411536"/>
        <a:ext cx="1131036" cy="484730"/>
      </dsp:txXfrm>
    </dsp:sp>
    <dsp:sp modelId="{1E1E1A49-E3FF-4448-B2E9-7FD5F419485B}">
      <dsp:nvSpPr>
        <dsp:cNvPr id="0" name=""/>
        <dsp:cNvSpPr/>
      </dsp:nvSpPr>
      <dsp:spPr>
        <a:xfrm rot="5400000">
          <a:off x="4151743" y="-174687"/>
          <a:ext cx="1050800" cy="70922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Formal decision by Decision Maker</a:t>
          </a:r>
          <a:endParaRPr lang="en-US" sz="1200" kern="1200" dirty="0"/>
        </a:p>
      </dsp:txBody>
      <dsp:txXfrm rot="-5400000">
        <a:off x="1131037" y="2897315"/>
        <a:ext cx="7040917" cy="9482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342B134-106B-4824-9B31-1BF063A3F5B3}" type="datetimeFigureOut">
              <a:rPr lang="en-AU" smtClean="0"/>
              <a:t>25/11/2020</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834B49D-750F-40DF-A8C7-C2948FC2FCF9}" type="slidenum">
              <a:rPr lang="en-AU" smtClean="0"/>
              <a:t>‹#›</a:t>
            </a:fld>
            <a:endParaRPr lang="en-AU" dirty="0"/>
          </a:p>
        </p:txBody>
      </p:sp>
    </p:spTree>
    <p:extLst>
      <p:ext uri="{BB962C8B-B14F-4D97-AF65-F5344CB8AC3E}">
        <p14:creationId xmlns:p14="http://schemas.microsoft.com/office/powerpoint/2010/main" val="96725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EB475A-CE0B-4D41-A189-ED83F5950A7D}" type="datetimeFigureOut">
              <a:rPr lang="en-AU" smtClean="0"/>
              <a:t>25/11/2020</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2BED7D-93BB-45B3-A0BC-954C87C9B4A3}" type="slidenum">
              <a:rPr lang="en-AU" smtClean="0"/>
              <a:t>‹#›</a:t>
            </a:fld>
            <a:endParaRPr lang="en-AU" dirty="0"/>
          </a:p>
        </p:txBody>
      </p:sp>
    </p:spTree>
    <p:extLst>
      <p:ext uri="{BB962C8B-B14F-4D97-AF65-F5344CB8AC3E}">
        <p14:creationId xmlns:p14="http://schemas.microsoft.com/office/powerpoint/2010/main" val="253382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a:t>
            </a:fld>
            <a:endParaRPr lang="en-AU" dirty="0"/>
          </a:p>
        </p:txBody>
      </p:sp>
    </p:spTree>
    <p:extLst>
      <p:ext uri="{BB962C8B-B14F-4D97-AF65-F5344CB8AC3E}">
        <p14:creationId xmlns:p14="http://schemas.microsoft.com/office/powerpoint/2010/main" val="362746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91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85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16</a:t>
            </a:fld>
            <a:endParaRPr lang="en-AU" dirty="0"/>
          </a:p>
        </p:txBody>
      </p:sp>
    </p:spTree>
    <p:extLst>
      <p:ext uri="{BB962C8B-B14F-4D97-AF65-F5344CB8AC3E}">
        <p14:creationId xmlns:p14="http://schemas.microsoft.com/office/powerpoint/2010/main" val="263450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kern="12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2BED7D-93BB-45B3-A0BC-954C87C9B4A3}" type="slidenum">
              <a:rPr lang="en-AU" smtClean="0"/>
              <a:t>17</a:t>
            </a:fld>
            <a:endParaRPr lang="en-AU" dirty="0"/>
          </a:p>
        </p:txBody>
      </p:sp>
    </p:spTree>
    <p:extLst>
      <p:ext uri="{BB962C8B-B14F-4D97-AF65-F5344CB8AC3E}">
        <p14:creationId xmlns:p14="http://schemas.microsoft.com/office/powerpoint/2010/main" val="283393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2BED7D-93BB-45B3-A0BC-954C87C9B4A3}" type="slidenum">
              <a:rPr lang="en-AU" smtClean="0"/>
              <a:t>18</a:t>
            </a:fld>
            <a:endParaRPr lang="en-AU" dirty="0"/>
          </a:p>
        </p:txBody>
      </p:sp>
    </p:spTree>
    <p:extLst>
      <p:ext uri="{BB962C8B-B14F-4D97-AF65-F5344CB8AC3E}">
        <p14:creationId xmlns:p14="http://schemas.microsoft.com/office/powerpoint/2010/main" val="166343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19</a:t>
            </a:fld>
            <a:endParaRPr lang="en-AU" dirty="0"/>
          </a:p>
        </p:txBody>
      </p:sp>
    </p:spTree>
    <p:extLst>
      <p:ext uri="{BB962C8B-B14F-4D97-AF65-F5344CB8AC3E}">
        <p14:creationId xmlns:p14="http://schemas.microsoft.com/office/powerpoint/2010/main" val="159342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2BED7D-93BB-45B3-A0BC-954C87C9B4A3}" type="slidenum">
              <a:rPr lang="en-AU" smtClean="0"/>
              <a:t>20</a:t>
            </a:fld>
            <a:endParaRPr lang="en-AU" dirty="0"/>
          </a:p>
        </p:txBody>
      </p:sp>
    </p:spTree>
    <p:extLst>
      <p:ext uri="{BB962C8B-B14F-4D97-AF65-F5344CB8AC3E}">
        <p14:creationId xmlns:p14="http://schemas.microsoft.com/office/powerpoint/2010/main" val="246673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21</a:t>
            </a:fld>
            <a:endParaRPr lang="en-AU" dirty="0"/>
          </a:p>
        </p:txBody>
      </p:sp>
    </p:spTree>
    <p:extLst>
      <p:ext uri="{BB962C8B-B14F-4D97-AF65-F5344CB8AC3E}">
        <p14:creationId xmlns:p14="http://schemas.microsoft.com/office/powerpoint/2010/main" val="143954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22</a:t>
            </a:fld>
            <a:endParaRPr lang="en-AU" dirty="0"/>
          </a:p>
        </p:txBody>
      </p:sp>
    </p:spTree>
    <p:extLst>
      <p:ext uri="{BB962C8B-B14F-4D97-AF65-F5344CB8AC3E}">
        <p14:creationId xmlns:p14="http://schemas.microsoft.com/office/powerpoint/2010/main" val="3606689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23</a:t>
            </a:fld>
            <a:endParaRPr lang="en-AU" dirty="0"/>
          </a:p>
        </p:txBody>
      </p:sp>
    </p:spTree>
    <p:extLst>
      <p:ext uri="{BB962C8B-B14F-4D97-AF65-F5344CB8AC3E}">
        <p14:creationId xmlns:p14="http://schemas.microsoft.com/office/powerpoint/2010/main" val="85708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a:t>
            </a:fld>
            <a:endParaRPr lang="en-AU" dirty="0"/>
          </a:p>
        </p:txBody>
      </p:sp>
    </p:spTree>
    <p:extLst>
      <p:ext uri="{BB962C8B-B14F-4D97-AF65-F5344CB8AC3E}">
        <p14:creationId xmlns:p14="http://schemas.microsoft.com/office/powerpoint/2010/main" val="2088490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24</a:t>
            </a:fld>
            <a:endParaRPr lang="en-AU" dirty="0"/>
          </a:p>
        </p:txBody>
      </p:sp>
    </p:spTree>
    <p:extLst>
      <p:ext uri="{BB962C8B-B14F-4D97-AF65-F5344CB8AC3E}">
        <p14:creationId xmlns:p14="http://schemas.microsoft.com/office/powerpoint/2010/main" val="419115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25</a:t>
            </a:fld>
            <a:endParaRPr lang="en-AU" dirty="0"/>
          </a:p>
        </p:txBody>
      </p:sp>
    </p:spTree>
    <p:extLst>
      <p:ext uri="{BB962C8B-B14F-4D97-AF65-F5344CB8AC3E}">
        <p14:creationId xmlns:p14="http://schemas.microsoft.com/office/powerpoint/2010/main" val="245046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26</a:t>
            </a:fld>
            <a:endParaRPr lang="en-AU" dirty="0"/>
          </a:p>
        </p:txBody>
      </p:sp>
    </p:spTree>
    <p:extLst>
      <p:ext uri="{BB962C8B-B14F-4D97-AF65-F5344CB8AC3E}">
        <p14:creationId xmlns:p14="http://schemas.microsoft.com/office/powerpoint/2010/main" val="3762906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27</a:t>
            </a:fld>
            <a:endParaRPr lang="en-AU" dirty="0"/>
          </a:p>
        </p:txBody>
      </p:sp>
    </p:spTree>
    <p:extLst>
      <p:ext uri="{BB962C8B-B14F-4D97-AF65-F5344CB8AC3E}">
        <p14:creationId xmlns:p14="http://schemas.microsoft.com/office/powerpoint/2010/main" val="324502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28</a:t>
            </a:fld>
            <a:endParaRPr lang="en-AU" dirty="0"/>
          </a:p>
        </p:txBody>
      </p:sp>
    </p:spTree>
    <p:extLst>
      <p:ext uri="{BB962C8B-B14F-4D97-AF65-F5344CB8AC3E}">
        <p14:creationId xmlns:p14="http://schemas.microsoft.com/office/powerpoint/2010/main" val="173496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29</a:t>
            </a:fld>
            <a:endParaRPr lang="en-AU" dirty="0"/>
          </a:p>
        </p:txBody>
      </p:sp>
    </p:spTree>
    <p:extLst>
      <p:ext uri="{BB962C8B-B14F-4D97-AF65-F5344CB8AC3E}">
        <p14:creationId xmlns:p14="http://schemas.microsoft.com/office/powerpoint/2010/main" val="4240915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30</a:t>
            </a:fld>
            <a:endParaRPr lang="en-AU" dirty="0"/>
          </a:p>
        </p:txBody>
      </p:sp>
    </p:spTree>
    <p:extLst>
      <p:ext uri="{BB962C8B-B14F-4D97-AF65-F5344CB8AC3E}">
        <p14:creationId xmlns:p14="http://schemas.microsoft.com/office/powerpoint/2010/main" val="413023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31</a:t>
            </a:fld>
            <a:endParaRPr lang="en-AU" dirty="0"/>
          </a:p>
        </p:txBody>
      </p:sp>
    </p:spTree>
    <p:extLst>
      <p:ext uri="{BB962C8B-B14F-4D97-AF65-F5344CB8AC3E}">
        <p14:creationId xmlns:p14="http://schemas.microsoft.com/office/powerpoint/2010/main" val="15617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6</a:t>
            </a:fld>
            <a:endParaRPr lang="en-AU" dirty="0"/>
          </a:p>
        </p:txBody>
      </p:sp>
    </p:spTree>
    <p:extLst>
      <p:ext uri="{BB962C8B-B14F-4D97-AF65-F5344CB8AC3E}">
        <p14:creationId xmlns:p14="http://schemas.microsoft.com/office/powerpoint/2010/main" val="299885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8</a:t>
            </a:fld>
            <a:endParaRPr lang="en-AU" dirty="0"/>
          </a:p>
        </p:txBody>
      </p:sp>
    </p:spTree>
    <p:extLst>
      <p:ext uri="{BB962C8B-B14F-4D97-AF65-F5344CB8AC3E}">
        <p14:creationId xmlns:p14="http://schemas.microsoft.com/office/powerpoint/2010/main" val="90693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1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99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17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04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BED7D-93BB-45B3-A0BC-954C87C9B4A3}"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5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0"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778616" y="5549323"/>
            <a:ext cx="4073154" cy="728929"/>
          </a:xfrm>
          <a:prstGeom prst="rect">
            <a:avLst/>
          </a:prstGeom>
        </p:spPr>
        <p:txBody>
          <a:bodyPr/>
          <a:lstStyle>
            <a:lvl1pPr marL="0" indent="0" algn="l">
              <a:buNone/>
              <a:defRPr sz="2000" b="0" i="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4778616" y="3722347"/>
            <a:ext cx="4073154" cy="1331526"/>
          </a:xfrm>
          <a:prstGeom prst="rect">
            <a:avLst/>
          </a:prstGeom>
        </p:spPr>
        <p:txBody>
          <a:bodyPr/>
          <a:lstStyle>
            <a:lvl1pPr algn="l">
              <a:defRPr sz="3800" b="1" baseline="0">
                <a:solidFill>
                  <a:schemeClr val="bg1"/>
                </a:solidFill>
                <a:latin typeface="Calibri" charset="0"/>
                <a:ea typeface="Calibri" charset="0"/>
                <a:cs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80373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95"/>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6297" y="3207788"/>
            <a:ext cx="4026021" cy="874017"/>
          </a:xfrm>
          <a:prstGeom prst="rect">
            <a:avLst/>
          </a:prstGeom>
        </p:spPr>
        <p:txBody>
          <a:bodyPr/>
          <a:lstStyle>
            <a:lvl1pPr marL="0" indent="0" algn="l">
              <a:buNone/>
              <a:defRPr sz="2000" b="0" i="0" baseline="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376297" y="602074"/>
            <a:ext cx="4026021" cy="2333037"/>
          </a:xfrm>
          <a:prstGeom prst="rect">
            <a:avLst/>
          </a:prstGeom>
        </p:spPr>
        <p:txBody>
          <a:bodyPr/>
          <a:lstStyle>
            <a:lvl1pPr marL="0" indent="0" algn="l">
              <a:defRPr sz="3800" b="1" baseline="0">
                <a:solidFill>
                  <a:schemeClr val="bg1"/>
                </a:solidFill>
                <a:latin typeface="Calibri" charset="0"/>
                <a:ea typeface="Calibri" charset="0"/>
                <a:cs typeface="Calibri"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4871" y="6093296"/>
            <a:ext cx="11695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4400" y="620688"/>
            <a:ext cx="8223194"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464400" y="1340768"/>
            <a:ext cx="8223194" cy="4464496"/>
          </a:xfrm>
          <a:prstGeom prst="rect">
            <a:avLst/>
          </a:prstGeom>
        </p:spPr>
        <p:txBody>
          <a:bodyPr lIns="0" rIns="0"/>
          <a:lstStyle>
            <a:lvl1pPr marL="0" indent="0">
              <a:spcBef>
                <a:spcPts val="600"/>
              </a:spcBef>
              <a:spcAft>
                <a:spcPts val="600"/>
              </a:spcAft>
              <a:buNone/>
              <a:defRPr sz="2400" b="0" i="0" baseline="0">
                <a:solidFill>
                  <a:schemeClr val="accent4"/>
                </a:solidFill>
                <a:latin typeface="Calibri" charset="0"/>
                <a:ea typeface="Calibri" charset="0"/>
                <a:cs typeface="Calibri" charset="0"/>
              </a:defRPr>
            </a:lvl1pPr>
            <a:lvl2pPr marL="7938" indent="0">
              <a:spcBef>
                <a:spcPts val="600"/>
              </a:spcBef>
              <a:spcAft>
                <a:spcPts val="600"/>
              </a:spcAft>
              <a:buNone/>
              <a:tabLst/>
              <a:defRPr sz="2400" b="0" i="0">
                <a:solidFill>
                  <a:schemeClr val="accent4"/>
                </a:solidFill>
                <a:latin typeface="Calibri" charset="0"/>
                <a:ea typeface="Calibri" charset="0"/>
                <a:cs typeface="Calibri" charset="0"/>
              </a:defRPr>
            </a:lvl2pPr>
            <a:lvl3pPr marL="342900"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3pPr>
            <a:lvl4pPr marL="700088"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4pPr>
            <a:lvl5pPr marL="1155700" indent="-395288">
              <a:spcBef>
                <a:spcPts val="600"/>
              </a:spcBef>
              <a:spcAft>
                <a:spcPts val="600"/>
              </a:spcAft>
              <a:buSzPct val="100000"/>
              <a:buFont typeface="Arial" charset="0"/>
              <a:buChar char="•"/>
              <a:tabLst/>
              <a:defRPr sz="2400" b="0" i="0" baseline="0">
                <a:solidFill>
                  <a:schemeClr val="accent4"/>
                </a:solidFill>
                <a:latin typeface="Calibri" charset="0"/>
                <a:ea typeface="Calibri" charset="0"/>
                <a:cs typeface="Calibri" charset="0"/>
              </a:defRPr>
            </a:lvl5pPr>
          </a:lstStyle>
          <a:p>
            <a:pPr lvl="2"/>
            <a:r>
              <a:rPr lang="en-US" dirty="0"/>
              <a:t>First level</a:t>
            </a:r>
          </a:p>
          <a:p>
            <a:pPr lvl="3"/>
            <a:r>
              <a:rPr lang="en-US" dirty="0"/>
              <a:t>Second level</a:t>
            </a:r>
          </a:p>
          <a:p>
            <a:pPr lvl="4"/>
            <a:r>
              <a:rPr lang="en-US" dirty="0"/>
              <a:t>Third level</a:t>
            </a:r>
          </a:p>
        </p:txBody>
      </p:sp>
      <p:sp>
        <p:nvSpPr>
          <p:cNvPr id="6" name="Text Placeholder 5"/>
          <p:cNvSpPr>
            <a:spLocks noGrp="1"/>
          </p:cNvSpPr>
          <p:nvPr>
            <p:ph type="body" sz="quarter" idx="10"/>
          </p:nvPr>
        </p:nvSpPr>
        <p:spPr>
          <a:xfrm>
            <a:off x="464400" y="206525"/>
            <a:ext cx="8223194" cy="252000"/>
          </a:xfrm>
          <a:prstGeom prst="rect">
            <a:avLst/>
          </a:prstGeom>
        </p:spPr>
        <p:txBody>
          <a:bodyPr lIns="0" rIns="0"/>
          <a:lstStyle>
            <a:lvl1pPr marL="0" indent="0">
              <a:buNone/>
              <a:defRPr sz="1200" baseline="0">
                <a:solidFill>
                  <a:schemeClr val="accent4"/>
                </a:solidFill>
              </a:defRPr>
            </a:lvl1pPr>
          </a:lstStyle>
          <a:p>
            <a:pPr lvl="0"/>
            <a:r>
              <a:rPr lang="en-US"/>
              <a:t>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400" y="472529"/>
            <a:ext cx="8231188" cy="28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6261714" y="6492973"/>
            <a:ext cx="2448562"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a:t>
            </a:r>
            <a:r>
              <a:rPr lang="en-US" sz="900" kern="1200" dirty="0">
                <a:solidFill>
                  <a:srgbClr val="430098"/>
                </a:solidFill>
                <a:effectLst/>
                <a:latin typeface="+mn-lt"/>
                <a:ea typeface="Calibri"/>
                <a:cs typeface="Times New Roman"/>
              </a:rPr>
              <a:t>Data Protection</a:t>
            </a:r>
            <a:endParaRPr lang="en-AU" sz="900" kern="1200" dirty="0">
              <a:solidFill>
                <a:srgbClr val="430098"/>
              </a:solidFill>
              <a:effectLst/>
              <a:latin typeface="+mn-lt"/>
              <a:ea typeface="Calibri"/>
              <a:cs typeface="Times New Roman"/>
            </a:endParaRPr>
          </a:p>
        </p:txBody>
      </p:sp>
      <p:sp>
        <p:nvSpPr>
          <p:cNvPr id="10" name="Rectangle 9"/>
          <p:cNvSpPr/>
          <p:nvPr userDrawn="1"/>
        </p:nvSpPr>
        <p:spPr>
          <a:xfrm>
            <a:off x="8368276"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dirty="0"/>
          </a:p>
        </p:txBody>
      </p:sp>
    </p:spTree>
    <p:extLst>
      <p:ext uri="{BB962C8B-B14F-4D97-AF65-F5344CB8AC3E}">
        <p14:creationId xmlns:p14="http://schemas.microsoft.com/office/powerpoint/2010/main" val="33163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4854575" y="620688"/>
            <a:ext cx="3833019" cy="5256584"/>
          </a:xfrm>
          <a:prstGeom prst="rect">
            <a:avLst/>
          </a:prstGeom>
        </p:spPr>
        <p:txBody>
          <a:bodyPr/>
          <a:lstStyle>
            <a:lvl1pPr marL="0" indent="0">
              <a:buNone/>
              <a:defRPr sz="2000">
                <a:solidFill>
                  <a:schemeClr val="tx1">
                    <a:lumMod val="50000"/>
                    <a:lumOff val="50000"/>
                  </a:schemeClr>
                </a:solidFill>
              </a:defRPr>
            </a:lvl1pPr>
          </a:lstStyle>
          <a:p>
            <a:pPr lvl="0"/>
            <a:r>
              <a:rPr lang="en-US" noProof="0"/>
              <a:t>Click icon to add picture</a:t>
            </a:r>
            <a:endParaRPr lang="en-US" noProof="0" dirty="0"/>
          </a:p>
        </p:txBody>
      </p:sp>
      <p:sp>
        <p:nvSpPr>
          <p:cNvPr id="12" name="Title 1"/>
          <p:cNvSpPr>
            <a:spLocks noGrp="1"/>
          </p:cNvSpPr>
          <p:nvPr>
            <p:ph type="title"/>
          </p:nvPr>
        </p:nvSpPr>
        <p:spPr>
          <a:xfrm>
            <a:off x="456810" y="620688"/>
            <a:ext cx="4173588"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a:t>Click to edit Master title style</a:t>
            </a:r>
            <a:endParaRPr lang="en-US" dirty="0"/>
          </a:p>
        </p:txBody>
      </p:sp>
      <p:sp>
        <p:nvSpPr>
          <p:cNvPr id="13" name="Content Placeholder 2"/>
          <p:cNvSpPr>
            <a:spLocks noGrp="1"/>
          </p:cNvSpPr>
          <p:nvPr>
            <p:ph idx="1"/>
          </p:nvPr>
        </p:nvSpPr>
        <p:spPr>
          <a:xfrm>
            <a:off x="464400" y="1340768"/>
            <a:ext cx="4173588" cy="4536504"/>
          </a:xfrm>
          <a:prstGeom prst="rect">
            <a:avLst/>
          </a:prstGeom>
        </p:spPr>
        <p:txBody>
          <a:bodyPr lIns="0" rIns="0"/>
          <a:lstStyle>
            <a:lvl1pPr marL="0" indent="0">
              <a:buNone/>
              <a:defRPr sz="2400" b="0"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5"/>
          <p:cNvSpPr>
            <a:spLocks noGrp="1"/>
          </p:cNvSpPr>
          <p:nvPr>
            <p:ph type="body" sz="quarter" idx="10"/>
          </p:nvPr>
        </p:nvSpPr>
        <p:spPr>
          <a:xfrm>
            <a:off x="464400" y="206525"/>
            <a:ext cx="8223194" cy="252000"/>
          </a:xfrm>
          <a:prstGeom prst="rect">
            <a:avLst/>
          </a:prstGeom>
        </p:spPr>
        <p:txBody>
          <a:bodyPr lIns="0" rIns="0"/>
          <a:lstStyle>
            <a:lvl1pPr marL="0" indent="0">
              <a:buNone/>
              <a:defRPr sz="1200" baseline="0">
                <a:solidFill>
                  <a:schemeClr val="accent4"/>
                </a:solidFill>
              </a:defRPr>
            </a:lvl1pPr>
          </a:lstStyle>
          <a:p>
            <a:pPr lvl="0"/>
            <a:r>
              <a:rPr lang="en-US"/>
              <a:t>Edit Master text styles</a:t>
            </a:r>
          </a:p>
        </p:txBody>
      </p:sp>
      <p:pic>
        <p:nvPicPr>
          <p:cNvPr id="17"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400" y="472529"/>
            <a:ext cx="8231188" cy="28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6247026" y="6492973"/>
            <a:ext cx="2448562"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Data </a:t>
            </a:r>
            <a:r>
              <a:rPr lang="en-US" sz="900" dirty="0">
                <a:solidFill>
                  <a:srgbClr val="7030A0"/>
                </a:solidFill>
                <a:effectLst/>
                <a:ea typeface="Calibri"/>
                <a:cs typeface="Times New Roman"/>
              </a:rPr>
              <a:t>Protection</a:t>
            </a:r>
            <a:endParaRPr lang="en-AU" sz="1050" dirty="0">
              <a:solidFill>
                <a:srgbClr val="7030A0"/>
              </a:solidFill>
              <a:effectLst/>
              <a:ea typeface="Calibri"/>
              <a:cs typeface="Times New Roman"/>
            </a:endParaRPr>
          </a:p>
        </p:txBody>
      </p:sp>
      <p:sp>
        <p:nvSpPr>
          <p:cNvPr id="10" name="Rectangle 9"/>
          <p:cNvSpPr/>
          <p:nvPr userDrawn="1"/>
        </p:nvSpPr>
        <p:spPr>
          <a:xfrm>
            <a:off x="8368276"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dirty="0"/>
          </a:p>
        </p:txBody>
      </p:sp>
    </p:spTree>
    <p:extLst>
      <p:ext uri="{BB962C8B-B14F-4D97-AF65-F5344CB8AC3E}">
        <p14:creationId xmlns:p14="http://schemas.microsoft.com/office/powerpoint/2010/main" val="11505483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1"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0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484871" y="6093296"/>
            <a:ext cx="11695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1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9960" y="2848511"/>
            <a:ext cx="4073154" cy="2668721"/>
          </a:xfrm>
        </p:spPr>
        <p:txBody>
          <a:bodyPr/>
          <a:lstStyle/>
          <a:p>
            <a:pPr algn="ctr">
              <a:spcBef>
                <a:spcPts val="1800"/>
              </a:spcBef>
              <a:spcAft>
                <a:spcPts val="600"/>
              </a:spcAft>
              <a:tabLst>
                <a:tab pos="2865755" algn="ctr"/>
                <a:tab pos="4410710" algn="l"/>
              </a:tabLst>
            </a:pPr>
            <a:r>
              <a:rPr lang="en-GB" sz="1800" b="1" dirty="0">
                <a:solidFill>
                  <a:srgbClr val="430098"/>
                </a:solidFill>
                <a:effectLst/>
                <a:latin typeface="Arial" panose="020B0604020202020204" pitchFamily="34" charset="0"/>
                <a:ea typeface="Calibri" panose="020F0502020204030204" pitchFamily="34" charset="0"/>
              </a:rPr>
              <a:t>Western Regional FOI Roadshow 17 November 2020 </a:t>
            </a:r>
            <a:endParaRPr lang="en-AU" sz="1800" b="1" dirty="0">
              <a:solidFill>
                <a:srgbClr val="430098"/>
              </a:solidFill>
              <a:effectLst/>
              <a:latin typeface="Arial" panose="020B0604020202020204" pitchFamily="34" charset="0"/>
              <a:ea typeface="Calibri" panose="020F0502020204030204" pitchFamily="34" charset="0"/>
            </a:endParaRPr>
          </a:p>
          <a:p>
            <a:pPr algn="ctr"/>
            <a:endParaRPr lang="en-AU" sz="2800" b="1" dirty="0">
              <a:solidFill>
                <a:schemeClr val="accent2"/>
              </a:solidFill>
            </a:endParaRPr>
          </a:p>
          <a:p>
            <a:pPr algn="ctr"/>
            <a:r>
              <a:rPr lang="en-AU" sz="1400" b="1" i="1" dirty="0">
                <a:solidFill>
                  <a:schemeClr val="accent2"/>
                </a:solidFill>
              </a:rPr>
              <a:t>Western region -</a:t>
            </a:r>
            <a:r>
              <a:rPr lang="en-AU" sz="1400" b="1"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Ballarat, Ararat, Hepburn, Pyrenees, Golden Plains, Moorabool, Geelong, Surf Coast, Colac Otway, Moyne, Warrnambool, Glenelg, Corangamite, Southern Grampians and West Wimmera. </a:t>
            </a:r>
          </a:p>
          <a:p>
            <a:endParaRPr lang="en-AU" dirty="0"/>
          </a:p>
        </p:txBody>
      </p:sp>
      <p:sp>
        <p:nvSpPr>
          <p:cNvPr id="3" name="Title 2"/>
          <p:cNvSpPr>
            <a:spLocks noGrp="1"/>
          </p:cNvSpPr>
          <p:nvPr>
            <p:ph type="title"/>
          </p:nvPr>
        </p:nvSpPr>
        <p:spPr>
          <a:xfrm>
            <a:off x="4770568" y="5229200"/>
            <a:ext cx="4073154" cy="1331526"/>
          </a:xfrm>
        </p:spPr>
        <p:txBody>
          <a:bodyPr/>
          <a:lstStyle/>
          <a:p>
            <a:pPr algn="r"/>
            <a:br>
              <a:rPr lang="en-AU" dirty="0"/>
            </a:br>
            <a:endParaRPr lang="en-AU" dirty="0"/>
          </a:p>
        </p:txBody>
      </p:sp>
    </p:spTree>
    <p:extLst>
      <p:ext uri="{BB962C8B-B14F-4D97-AF65-F5344CB8AC3E}">
        <p14:creationId xmlns:p14="http://schemas.microsoft.com/office/powerpoint/2010/main" val="129619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D6-9BEF-4C37-A950-A0EED540FDD1}"/>
              </a:ext>
            </a:extLst>
          </p:cNvPr>
          <p:cNvSpPr>
            <a:spLocks noGrp="1"/>
          </p:cNvSpPr>
          <p:nvPr>
            <p:ph type="title"/>
          </p:nvPr>
        </p:nvSpPr>
        <p:spPr/>
        <p:txBody>
          <a:bodyPr/>
          <a:lstStyle/>
          <a:p>
            <a:r>
              <a:rPr lang="en-AU" dirty="0"/>
              <a:t>Reviews – how to assist OVIC</a:t>
            </a:r>
          </a:p>
        </p:txBody>
      </p:sp>
      <p:sp>
        <p:nvSpPr>
          <p:cNvPr id="3" name="Content Placeholder 2">
            <a:extLst>
              <a:ext uri="{FF2B5EF4-FFF2-40B4-BE49-F238E27FC236}">
                <a16:creationId xmlns:a16="http://schemas.microsoft.com/office/drawing/2014/main" id="{929B7BFF-4A7E-48BC-8DA2-33788DD6F615}"/>
              </a:ext>
            </a:extLst>
          </p:cNvPr>
          <p:cNvSpPr>
            <a:spLocks noGrp="1"/>
          </p:cNvSpPr>
          <p:nvPr>
            <p:ph idx="1"/>
          </p:nvPr>
        </p:nvSpPr>
        <p:spPr/>
        <p:txBody>
          <a:bodyPr/>
          <a:lstStyle/>
          <a:p>
            <a:pPr marL="342900" indent="-342900">
              <a:buFont typeface="Arial" panose="020B0604020202020204" pitchFamily="34" charset="0"/>
              <a:buChar char="•"/>
            </a:pPr>
            <a:r>
              <a:rPr lang="en-AU" dirty="0"/>
              <a:t>Document transfer forms / marked up documents</a:t>
            </a:r>
          </a:p>
          <a:p>
            <a:pPr marL="342900" indent="-342900">
              <a:buFont typeface="Arial" panose="020B0604020202020204" pitchFamily="34" charset="0"/>
              <a:buChar char="•"/>
            </a:pPr>
            <a:r>
              <a:rPr lang="en-AU" dirty="0"/>
              <a:t>Written submissions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pic>
        <p:nvPicPr>
          <p:cNvPr id="6" name="Picture 5">
            <a:extLst>
              <a:ext uri="{FF2B5EF4-FFF2-40B4-BE49-F238E27FC236}">
                <a16:creationId xmlns:a16="http://schemas.microsoft.com/office/drawing/2014/main" id="{9EE3C62A-9DAA-49C6-9C14-04DB8B91FF6F}"/>
              </a:ext>
            </a:extLst>
          </p:cNvPr>
          <p:cNvPicPr>
            <a:picLocks noChangeAspect="1"/>
          </p:cNvPicPr>
          <p:nvPr/>
        </p:nvPicPr>
        <p:blipFill>
          <a:blip r:embed="rId3"/>
          <a:stretch>
            <a:fillRect/>
          </a:stretch>
        </p:blipFill>
        <p:spPr>
          <a:xfrm>
            <a:off x="1059578" y="2224885"/>
            <a:ext cx="6270079" cy="3574452"/>
          </a:xfrm>
          <a:prstGeom prst="rect">
            <a:avLst/>
          </a:prstGeom>
        </p:spPr>
      </p:pic>
    </p:spTree>
    <p:extLst>
      <p:ext uri="{BB962C8B-B14F-4D97-AF65-F5344CB8AC3E}">
        <p14:creationId xmlns:p14="http://schemas.microsoft.com/office/powerpoint/2010/main" val="117417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6835-E3E5-4BE1-B229-A391E5B07C30}"/>
              </a:ext>
            </a:extLst>
          </p:cNvPr>
          <p:cNvSpPr>
            <a:spLocks noGrp="1"/>
          </p:cNvSpPr>
          <p:nvPr>
            <p:ph type="title"/>
          </p:nvPr>
        </p:nvSpPr>
        <p:spPr/>
        <p:txBody>
          <a:bodyPr/>
          <a:lstStyle/>
          <a:p>
            <a:r>
              <a:rPr lang="en-AU" dirty="0"/>
              <a:t>Consultation and notification</a:t>
            </a:r>
          </a:p>
        </p:txBody>
      </p:sp>
      <p:sp>
        <p:nvSpPr>
          <p:cNvPr id="3" name="Content Placeholder 2">
            <a:extLst>
              <a:ext uri="{FF2B5EF4-FFF2-40B4-BE49-F238E27FC236}">
                <a16:creationId xmlns:a16="http://schemas.microsoft.com/office/drawing/2014/main" id="{6769EA83-B76C-4175-9279-7F6022607A3B}"/>
              </a:ext>
            </a:extLst>
          </p:cNvPr>
          <p:cNvSpPr>
            <a:spLocks noGrp="1"/>
          </p:cNvSpPr>
          <p:nvPr>
            <p:ph idx="1"/>
          </p:nvPr>
        </p:nvSpPr>
        <p:spPr>
          <a:xfrm>
            <a:off x="464400" y="1338066"/>
            <a:ext cx="8223194" cy="4683221"/>
          </a:xfrm>
        </p:spPr>
        <p:txBody>
          <a:bodyPr/>
          <a:lstStyle/>
          <a:p>
            <a:r>
              <a:rPr lang="en-AU" sz="1800" b="1" dirty="0">
                <a:solidFill>
                  <a:schemeClr val="accent2"/>
                </a:solidFill>
              </a:rPr>
              <a:t>Why consult?</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Required by law except where exceptions apply.</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Provides valuable information to make your decision.</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Involves third parties in the decision at the beginning of the process.</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It demonstrates good decision making, as you evaluate information from different perspectives.</a:t>
            </a:r>
          </a:p>
          <a:p>
            <a:pPr marL="285750" indent="-285750">
              <a:buFont typeface="Arial" panose="020B0604020202020204" pitchFamily="34" charset="0"/>
              <a:buChar char="•"/>
            </a:pPr>
            <a:r>
              <a:rPr lang="en-US" sz="1800" dirty="0">
                <a:solidFill>
                  <a:schemeClr val="tx1"/>
                </a:solidFill>
                <a:latin typeface="Calibri" panose="020F0502020204030204" pitchFamily="34" charset="0"/>
                <a:cs typeface="Times New Roman" panose="02020603050405020304" pitchFamily="18" charset="0"/>
              </a:rPr>
              <a:t>You can feel more confident in your decision making.</a:t>
            </a:r>
            <a:endParaRPr lang="en-AU" sz="1800" dirty="0">
              <a:solidFill>
                <a:schemeClr val="tx1"/>
              </a:solidFill>
              <a:latin typeface="Calibri" panose="020F0502020204030204" pitchFamily="34" charset="0"/>
              <a:cs typeface="Times New Roman" panose="02020603050405020304" pitchFamily="18" charset="0"/>
            </a:endParaRPr>
          </a:p>
          <a:p>
            <a:r>
              <a:rPr lang="en-AU" sz="1800" b="1" dirty="0">
                <a:solidFill>
                  <a:schemeClr val="accent2"/>
                </a:solidFill>
              </a:rPr>
              <a:t>When to consult?</a:t>
            </a:r>
          </a:p>
          <a:p>
            <a:pPr marL="285750" indent="-285750">
              <a:buFont typeface="Arial" panose="020B0604020202020204" pitchFamily="34" charset="0"/>
              <a:buChar char="•"/>
            </a:pPr>
            <a:r>
              <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ections 29, 29A, 31, 31A, 33, 34, 35,</a:t>
            </a:r>
            <a:r>
              <a:rPr lang="en-AU" sz="1800" dirty="0">
                <a:solidFill>
                  <a:schemeClr val="tx1">
                    <a:lumMod val="85000"/>
                    <a:lumOff val="15000"/>
                  </a:schemeClr>
                </a:solidFill>
                <a:latin typeface="Calibri" panose="020F0502020204030204" pitchFamily="34" charset="0"/>
                <a:cs typeface="Times New Roman" panose="02020603050405020304" pitchFamily="18" charset="0"/>
              </a:rPr>
              <a:t> where practicable.</a:t>
            </a:r>
          </a:p>
          <a:p>
            <a:pPr marL="285750" indent="-285750">
              <a:buFont typeface="Arial" panose="020B0604020202020204" pitchFamily="34" charset="0"/>
              <a:buChar char="•"/>
            </a:pPr>
            <a:endParaRPr lang="en-AU" sz="1800" dirty="0">
              <a:solidFill>
                <a:schemeClr val="tx1">
                  <a:lumMod val="85000"/>
                  <a:lumOff val="15000"/>
                </a:schemeClr>
              </a:solidFill>
            </a:endParaRPr>
          </a:p>
        </p:txBody>
      </p:sp>
    </p:spTree>
    <p:extLst>
      <p:ext uri="{BB962C8B-B14F-4D97-AF65-F5344CB8AC3E}">
        <p14:creationId xmlns:p14="http://schemas.microsoft.com/office/powerpoint/2010/main" val="363311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78F5-14D6-4305-A674-EB29CF30CF21}"/>
              </a:ext>
            </a:extLst>
          </p:cNvPr>
          <p:cNvSpPr>
            <a:spLocks noGrp="1"/>
          </p:cNvSpPr>
          <p:nvPr>
            <p:ph type="title"/>
          </p:nvPr>
        </p:nvSpPr>
        <p:spPr/>
        <p:txBody>
          <a:bodyPr/>
          <a:lstStyle/>
          <a:p>
            <a:r>
              <a:rPr lang="en-AU" dirty="0"/>
              <a:t>Consultation and notification</a:t>
            </a:r>
          </a:p>
        </p:txBody>
      </p:sp>
      <p:sp>
        <p:nvSpPr>
          <p:cNvPr id="3" name="Content Placeholder 2">
            <a:extLst>
              <a:ext uri="{FF2B5EF4-FFF2-40B4-BE49-F238E27FC236}">
                <a16:creationId xmlns:a16="http://schemas.microsoft.com/office/drawing/2014/main" id="{70833FF5-395D-44F6-B953-F68E5A8AA95D}"/>
              </a:ext>
            </a:extLst>
          </p:cNvPr>
          <p:cNvSpPr>
            <a:spLocks noGrp="1"/>
          </p:cNvSpPr>
          <p:nvPr>
            <p:ph idx="1"/>
          </p:nvPr>
        </p:nvSpPr>
        <p:spPr/>
        <p:txBody>
          <a:bodyPr/>
          <a:lstStyle/>
          <a:p>
            <a:r>
              <a:rPr lang="en-US" sz="1800" b="1" dirty="0">
                <a:solidFill>
                  <a:schemeClr val="accent2"/>
                </a:solidFill>
              </a:rPr>
              <a:t>When is consultation practicable?</a:t>
            </a:r>
          </a:p>
          <a:p>
            <a:pPr marL="285750" indent="-285750">
              <a:buFont typeface="Arial" panose="020B0604020202020204" pitchFamily="34" charset="0"/>
              <a:buChar char="•"/>
            </a:pPr>
            <a:r>
              <a:rPr lang="en-US" sz="18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Professional Standard 7, Practicability of consulting third parties.</a:t>
            </a:r>
          </a:p>
          <a:p>
            <a:pPr marL="628650" lvl="2" indent="-285750"/>
            <a:r>
              <a:rPr lang="en-AU" sz="1800" i="1" dirty="0">
                <a:effectLst/>
                <a:latin typeface="Calibri" panose="020F0502020204030204" pitchFamily="34" charset="0"/>
                <a:ea typeface="Calibri" panose="020F0502020204030204" pitchFamily="34" charset="0"/>
                <a:cs typeface="Times New Roman" panose="02020603050405020304" pitchFamily="18" charset="0"/>
              </a:rPr>
              <a:t>The likelihood a third party will not consent to disclosure of information or a document.</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2" indent="-285750"/>
            <a:r>
              <a:rPr lang="en-AU" sz="1800" i="1" dirty="0">
                <a:effectLst/>
                <a:latin typeface="Calibri" panose="020F0502020204030204" pitchFamily="34" charset="0"/>
                <a:ea typeface="Calibri" panose="020F0502020204030204" pitchFamily="34" charset="0"/>
                <a:cs typeface="Times New Roman" panose="02020603050405020304" pitchFamily="18" charset="0"/>
              </a:rPr>
              <a:t>The age of the information or a document</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2" indent="-285750"/>
            <a:r>
              <a:rPr lang="en-AU" sz="1800" i="1" dirty="0">
                <a:effectLst/>
                <a:latin typeface="Calibri" panose="020F0502020204030204" pitchFamily="34" charset="0"/>
                <a:ea typeface="Calibri" panose="020F0502020204030204" pitchFamily="34" charset="0"/>
                <a:cs typeface="Times New Roman" panose="02020603050405020304" pitchFamily="18" charset="0"/>
              </a:rPr>
              <a:t>The number of third parties to be notified</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2" indent="-285750"/>
            <a:r>
              <a:rPr lang="en-AU" sz="1800" i="1" dirty="0">
                <a:effectLst/>
                <a:latin typeface="Calibri" panose="020F0502020204030204" pitchFamily="34" charset="0"/>
                <a:ea typeface="Calibri" panose="020F0502020204030204" pitchFamily="34" charset="0"/>
                <a:cs typeface="Times New Roman" panose="02020603050405020304" pitchFamily="18" charset="0"/>
              </a:rPr>
              <a:t>Whether the agency has, or is reasonably able to ascertain, current contact details for a third party</a:t>
            </a:r>
            <a:endParaRPr lang="en-AU"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34530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3203-4BE5-4231-8F4F-99EEEDA3BFF7}"/>
              </a:ext>
            </a:extLst>
          </p:cNvPr>
          <p:cNvSpPr>
            <a:spLocks noGrp="1"/>
          </p:cNvSpPr>
          <p:nvPr>
            <p:ph type="title"/>
          </p:nvPr>
        </p:nvSpPr>
        <p:spPr/>
        <p:txBody>
          <a:bodyPr/>
          <a:lstStyle/>
          <a:p>
            <a:r>
              <a:rPr lang="en-AU" dirty="0"/>
              <a:t>Consultation and notification</a:t>
            </a:r>
          </a:p>
        </p:txBody>
      </p:sp>
      <p:sp>
        <p:nvSpPr>
          <p:cNvPr id="3" name="Content Placeholder 2">
            <a:extLst>
              <a:ext uri="{FF2B5EF4-FFF2-40B4-BE49-F238E27FC236}">
                <a16:creationId xmlns:a16="http://schemas.microsoft.com/office/drawing/2014/main" id="{D28525A3-210A-4064-B199-34BB2C9F1749}"/>
              </a:ext>
            </a:extLst>
          </p:cNvPr>
          <p:cNvSpPr>
            <a:spLocks noGrp="1"/>
          </p:cNvSpPr>
          <p:nvPr>
            <p:ph idx="1"/>
          </p:nvPr>
        </p:nvSpPr>
        <p:spPr>
          <a:xfrm>
            <a:off x="476413" y="1196752"/>
            <a:ext cx="8223194" cy="4464496"/>
          </a:xfrm>
        </p:spPr>
        <p:txBody>
          <a:bodyPr/>
          <a:lstStyle/>
          <a:p>
            <a:r>
              <a:rPr lang="en-AU" sz="1800" b="1" dirty="0">
                <a:solidFill>
                  <a:schemeClr val="accent2"/>
                </a:solidFill>
              </a:rPr>
              <a:t>How to consult?</a:t>
            </a:r>
          </a:p>
          <a:p>
            <a:pPr marL="285750" indent="-285750">
              <a:buFont typeface="Arial" panose="020B0604020202020204" pitchFamily="34" charset="0"/>
              <a:buChar char="•"/>
            </a:pPr>
            <a:r>
              <a:rPr lang="en-US" sz="1800" dirty="0">
                <a:solidFill>
                  <a:schemeClr val="tx1">
                    <a:lumMod val="85000"/>
                    <a:lumOff val="15000"/>
                  </a:schemeClr>
                </a:solidFill>
                <a:latin typeface="Calibri" panose="020F0502020204030204" pitchFamily="34" charset="0"/>
                <a:cs typeface="Times New Roman" panose="02020603050405020304" pitchFamily="18" charset="0"/>
              </a:rPr>
              <a:t>Consultation may occur in any manner or form. This might include by telephone, email, post, or a meeting.</a:t>
            </a:r>
            <a:r>
              <a:rPr lang="en-AU" sz="1800" dirty="0">
                <a:solidFill>
                  <a:schemeClr val="tx1">
                    <a:lumMod val="85000"/>
                    <a:lumOff val="15000"/>
                  </a:schemeClr>
                </a:solidFill>
                <a:latin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cs typeface="Times New Roman" panose="02020603050405020304" pitchFamily="18" charset="0"/>
              </a:rPr>
              <a:t>Disclosing the applicant’s identity.</a:t>
            </a:r>
          </a:p>
          <a:p>
            <a:pPr marL="285750" indent="-285750">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cs typeface="Times New Roman" panose="02020603050405020304" pitchFamily="18" charset="0"/>
              </a:rPr>
              <a:t>Copy of requested documents, with irrelevant or otherwise exempt information deleted.</a:t>
            </a:r>
          </a:p>
          <a:p>
            <a:pPr marL="285750" indent="-285750">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cs typeface="Times New Roman" panose="02020603050405020304" pitchFamily="18" charset="0"/>
              </a:rPr>
              <a:t>If the third party objects, ask why.</a:t>
            </a:r>
          </a:p>
          <a:p>
            <a:pPr marL="285750" indent="-285750">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cs typeface="Times New Roman" panose="02020603050405020304" pitchFamily="18" charset="0"/>
              </a:rPr>
              <a:t>Advise that their views are not determinative.</a:t>
            </a:r>
          </a:p>
          <a:p>
            <a:r>
              <a:rPr lang="en-AU" sz="1800" b="1" dirty="0">
                <a:solidFill>
                  <a:schemeClr val="accent2"/>
                </a:solidFill>
              </a:rPr>
              <a:t>Notification after making a decision</a:t>
            </a:r>
          </a:p>
          <a:p>
            <a:pPr marL="285750" indent="-285750">
              <a:buFont typeface="Arial" panose="020B0604020202020204" pitchFamily="34" charset="0"/>
              <a:buChar char="•"/>
            </a:pPr>
            <a:r>
              <a:rPr lang="en-US" sz="1800" dirty="0">
                <a:solidFill>
                  <a:schemeClr val="tx1">
                    <a:lumMod val="85000"/>
                    <a:lumOff val="15000"/>
                  </a:schemeClr>
                </a:solidFill>
                <a:latin typeface="Calibri" panose="020F0502020204030204" pitchFamily="34" charset="0"/>
                <a:cs typeface="Times New Roman" panose="02020603050405020304" pitchFamily="18" charset="0"/>
              </a:rPr>
              <a:t>Following consultation in accordance with sections 33, 34 or 35, any third party that objected to the release must be notified of their right to seek a review by VCAT of the agency’s decision.</a:t>
            </a:r>
            <a:endParaRPr lang="en-AU" sz="1800" dirty="0">
              <a:solidFill>
                <a:schemeClr val="tx1">
                  <a:lumMod val="85000"/>
                  <a:lumOff val="1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08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4289-3BE1-40AA-93EE-E81BB79330E0}"/>
              </a:ext>
            </a:extLst>
          </p:cNvPr>
          <p:cNvSpPr>
            <a:spLocks noGrp="1"/>
          </p:cNvSpPr>
          <p:nvPr>
            <p:ph type="title"/>
          </p:nvPr>
        </p:nvSpPr>
        <p:spPr/>
        <p:txBody>
          <a:bodyPr/>
          <a:lstStyle/>
          <a:p>
            <a:r>
              <a:rPr lang="en-AU" dirty="0"/>
              <a:t>Record keeping</a:t>
            </a:r>
          </a:p>
        </p:txBody>
      </p:sp>
      <p:sp>
        <p:nvSpPr>
          <p:cNvPr id="3" name="Content Placeholder 2">
            <a:extLst>
              <a:ext uri="{FF2B5EF4-FFF2-40B4-BE49-F238E27FC236}">
                <a16:creationId xmlns:a16="http://schemas.microsoft.com/office/drawing/2014/main" id="{80AF5B65-5028-4A9B-8A5D-398ACB866173}"/>
              </a:ext>
            </a:extLst>
          </p:cNvPr>
          <p:cNvSpPr>
            <a:spLocks noGrp="1"/>
          </p:cNvSpPr>
          <p:nvPr>
            <p:ph idx="1"/>
          </p:nvPr>
        </p:nvSpPr>
        <p:spPr>
          <a:xfrm>
            <a:off x="464400" y="1340768"/>
            <a:ext cx="8223194" cy="4680520"/>
          </a:xfrm>
        </p:spPr>
        <p:txBody>
          <a:bodyPr/>
          <a:lstStyle/>
          <a:p>
            <a:pPr marL="285750" indent="-285750">
              <a:buFont typeface="Arial" panose="020B0604020202020204" pitchFamily="34" charset="0"/>
              <a:buChar char="•"/>
            </a:pPr>
            <a:r>
              <a:rPr lang="en-US" sz="1800" dirty="0"/>
              <a:t>Professional Standard 7.1, Practicability of consulting third parties</a:t>
            </a:r>
          </a:p>
          <a:p>
            <a:pPr marL="628650" lvl="2" indent="-285750"/>
            <a:r>
              <a:rPr lang="en-US" sz="1800" dirty="0"/>
              <a:t>If an agency determines it is not practicable to notify and seek the views of a third party, it must keep a record of why it is not practicable.</a:t>
            </a:r>
          </a:p>
          <a:p>
            <a:pPr marL="628650" lvl="2" indent="-285750"/>
            <a:r>
              <a:rPr lang="en-US" sz="1800" dirty="0"/>
              <a:t>Where an agency notifies and seeks the views of a third party, it must ensure it keeps a record of:</a:t>
            </a:r>
          </a:p>
          <a:p>
            <a:pPr lvl="2" indent="0">
              <a:buNone/>
            </a:pPr>
            <a:r>
              <a:rPr lang="en-US" sz="1800" dirty="0"/>
              <a:t>		(a) who was notified;</a:t>
            </a:r>
          </a:p>
          <a:p>
            <a:pPr lvl="2" indent="0">
              <a:buNone/>
            </a:pPr>
            <a:r>
              <a:rPr lang="en-US" sz="1800" dirty="0"/>
              <a:t>		(b) whether the third party did or did not respond to the notification;</a:t>
            </a:r>
          </a:p>
          <a:p>
            <a:pPr lvl="2" indent="0">
              <a:buNone/>
            </a:pPr>
            <a:r>
              <a:rPr lang="en-US" sz="1800" dirty="0"/>
              <a:t>		(c) if the third party responded, whether they consented or objected to 			disclosure of the information or document; and</a:t>
            </a:r>
          </a:p>
          <a:p>
            <a:pPr lvl="2" indent="0">
              <a:buNone/>
            </a:pPr>
            <a:r>
              <a:rPr lang="en-US" sz="1800" dirty="0"/>
              <a:t>		(d) where provided, the third party’s reasons for objecting.</a:t>
            </a:r>
          </a:p>
          <a:p>
            <a:pPr lvl="2" indent="0">
              <a:buNone/>
            </a:pPr>
            <a:r>
              <a:rPr lang="en-US" sz="1800" dirty="0"/>
              <a:t>	Note: an agency should ensure a third party is aware of the applicable exemption 	and what must be established for the exemption to apply to the information or 	document.</a:t>
            </a:r>
          </a:p>
          <a:p>
            <a:endParaRPr lang="en-AU" dirty="0"/>
          </a:p>
        </p:txBody>
      </p:sp>
    </p:spTree>
    <p:extLst>
      <p:ext uri="{BB962C8B-B14F-4D97-AF65-F5344CB8AC3E}">
        <p14:creationId xmlns:p14="http://schemas.microsoft.com/office/powerpoint/2010/main" val="400599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7F63-784A-4DC6-A404-0D3E589C952E}"/>
              </a:ext>
            </a:extLst>
          </p:cNvPr>
          <p:cNvSpPr>
            <a:spLocks noGrp="1"/>
          </p:cNvSpPr>
          <p:nvPr>
            <p:ph type="title"/>
          </p:nvPr>
        </p:nvSpPr>
        <p:spPr/>
        <p:txBody>
          <a:bodyPr/>
          <a:lstStyle/>
          <a:p>
            <a:r>
              <a:rPr lang="en-AU" dirty="0"/>
              <a:t>FOI review published decisions</a:t>
            </a:r>
          </a:p>
        </p:txBody>
      </p:sp>
      <p:sp>
        <p:nvSpPr>
          <p:cNvPr id="3" name="Content Placeholder 2">
            <a:extLst>
              <a:ext uri="{FF2B5EF4-FFF2-40B4-BE49-F238E27FC236}">
                <a16:creationId xmlns:a16="http://schemas.microsoft.com/office/drawing/2014/main" id="{6D64E087-9CD7-4E02-BFBF-0BD8D04A4C30}"/>
              </a:ext>
            </a:extLst>
          </p:cNvPr>
          <p:cNvSpPr>
            <a:spLocks noGrp="1"/>
          </p:cNvSpPr>
          <p:nvPr>
            <p:ph idx="1"/>
          </p:nvPr>
        </p:nvSpPr>
        <p:spPr/>
        <p:txBody>
          <a:bodyPr/>
          <a:lstStyle/>
          <a:p>
            <a:pPr marL="342900" indent="-342900">
              <a:buFont typeface="Arial" panose="020B0604020202020204" pitchFamily="34" charset="0"/>
              <a:buChar char="•"/>
            </a:pPr>
            <a:r>
              <a:rPr lang="en-AU" dirty="0"/>
              <a:t>Published to OVIC website and Austlii</a:t>
            </a:r>
          </a:p>
          <a:p>
            <a:pPr marL="342900" indent="-342900">
              <a:buFont typeface="Arial" panose="020B0604020202020204" pitchFamily="34" charset="0"/>
              <a:buChar char="•"/>
            </a:pPr>
            <a:endParaRPr lang="en-AU" dirty="0"/>
          </a:p>
        </p:txBody>
      </p:sp>
      <p:pic>
        <p:nvPicPr>
          <p:cNvPr id="6" name="Picture 5">
            <a:extLst>
              <a:ext uri="{FF2B5EF4-FFF2-40B4-BE49-F238E27FC236}">
                <a16:creationId xmlns:a16="http://schemas.microsoft.com/office/drawing/2014/main" id="{A8A99DD9-7B4B-4A3B-BB92-4C69F25A4225}"/>
              </a:ext>
            </a:extLst>
          </p:cNvPr>
          <p:cNvPicPr>
            <a:picLocks noChangeAspect="1"/>
          </p:cNvPicPr>
          <p:nvPr/>
        </p:nvPicPr>
        <p:blipFill>
          <a:blip r:embed="rId3"/>
          <a:stretch>
            <a:fillRect/>
          </a:stretch>
        </p:blipFill>
        <p:spPr>
          <a:xfrm>
            <a:off x="755576" y="1723234"/>
            <a:ext cx="7217093" cy="1656184"/>
          </a:xfrm>
          <a:prstGeom prst="rect">
            <a:avLst/>
          </a:prstGeom>
        </p:spPr>
      </p:pic>
      <p:pic>
        <p:nvPicPr>
          <p:cNvPr id="7" name="Picture 6">
            <a:extLst>
              <a:ext uri="{FF2B5EF4-FFF2-40B4-BE49-F238E27FC236}">
                <a16:creationId xmlns:a16="http://schemas.microsoft.com/office/drawing/2014/main" id="{A0630F3F-6DBA-498B-BDCA-7E6300538185}"/>
              </a:ext>
            </a:extLst>
          </p:cNvPr>
          <p:cNvPicPr>
            <a:picLocks noChangeAspect="1"/>
          </p:cNvPicPr>
          <p:nvPr/>
        </p:nvPicPr>
        <p:blipFill>
          <a:blip r:embed="rId4"/>
          <a:stretch>
            <a:fillRect/>
          </a:stretch>
        </p:blipFill>
        <p:spPr>
          <a:xfrm>
            <a:off x="755576" y="3544283"/>
            <a:ext cx="7023887" cy="1656184"/>
          </a:xfrm>
          <a:prstGeom prst="rect">
            <a:avLst/>
          </a:prstGeom>
        </p:spPr>
      </p:pic>
    </p:spTree>
    <p:extLst>
      <p:ext uri="{BB962C8B-B14F-4D97-AF65-F5344CB8AC3E}">
        <p14:creationId xmlns:p14="http://schemas.microsoft.com/office/powerpoint/2010/main" val="86885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80FDE9-25D8-4BC2-AE25-F464955BBF5D}"/>
              </a:ext>
            </a:extLst>
          </p:cNvPr>
          <p:cNvSpPr>
            <a:spLocks noGrp="1"/>
          </p:cNvSpPr>
          <p:nvPr>
            <p:ph type="subTitle" idx="1"/>
          </p:nvPr>
        </p:nvSpPr>
        <p:spPr>
          <a:xfrm>
            <a:off x="4778616" y="1268760"/>
            <a:ext cx="4073154" cy="1152128"/>
          </a:xfrm>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Paul Pittorino, </a:t>
            </a:r>
            <a:r>
              <a:rPr lang="en-GB" sz="1800" dirty="0">
                <a:effectLst/>
                <a:latin typeface="Calibri" panose="020F0502020204030204" pitchFamily="34" charset="0"/>
                <a:ea typeface="Calibri" panose="020F0502020204030204" pitchFamily="34" charset="0"/>
                <a:cs typeface="Calibri" panose="020F0502020204030204" pitchFamily="34" charset="0"/>
              </a:rPr>
              <a:t>Manager</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Complaints and Professional Standards</a:t>
            </a:r>
            <a:r>
              <a:rPr lang="en-AU" sz="1800" dirty="0">
                <a:latin typeface="Calibri" panose="020F0502020204030204" pitchFamily="34" charset="0"/>
                <a:ea typeface="Calibri" panose="020F0502020204030204" pitchFamily="34" charset="0"/>
                <a:cs typeface="Times New Roman" panose="02020603050405020304" pitchFamily="18" charset="0"/>
              </a:rPr>
              <a:t> </a:t>
            </a:r>
            <a:r>
              <a:rPr lang="en-US" dirty="0"/>
              <a:t>OVIC</a:t>
            </a:r>
            <a:endParaRPr lang="en-AU" dirty="0"/>
          </a:p>
        </p:txBody>
      </p:sp>
    </p:spTree>
    <p:extLst>
      <p:ext uri="{BB962C8B-B14F-4D97-AF65-F5344CB8AC3E}">
        <p14:creationId xmlns:p14="http://schemas.microsoft.com/office/powerpoint/2010/main" val="240832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Professional Standards</a:t>
            </a:r>
          </a:p>
          <a:p>
            <a:pPr marL="685800" lvl="2"/>
            <a:r>
              <a:rPr lang="en-AU" dirty="0"/>
              <a:t>Standards &amp; Themes</a:t>
            </a:r>
          </a:p>
          <a:p>
            <a:pPr marL="685800" lvl="2"/>
            <a:r>
              <a:rPr lang="en-AU" dirty="0"/>
              <a:t>Associated Project</a:t>
            </a:r>
          </a:p>
          <a:p>
            <a:pPr marL="685800" lvl="2"/>
            <a:endParaRPr lang="en-AU" dirty="0"/>
          </a:p>
          <a:p>
            <a:pPr marL="342900" indent="-342900">
              <a:buFont typeface="Arial" panose="020B0604020202020204" pitchFamily="34" charset="0"/>
              <a:buChar char="•"/>
            </a:pPr>
            <a:r>
              <a:rPr lang="en-AU" dirty="0"/>
              <a:t>FOI Complaints</a:t>
            </a:r>
          </a:p>
          <a:p>
            <a:pPr marL="685800" lvl="2"/>
            <a:r>
              <a:rPr lang="en-AU" dirty="0"/>
              <a:t>Trends</a:t>
            </a:r>
          </a:p>
          <a:p>
            <a:pPr marL="685800" lvl="2"/>
            <a:r>
              <a:rPr lang="en-AU" dirty="0"/>
              <a:t>Complaint handling at OVIC</a:t>
            </a:r>
          </a:p>
          <a:p>
            <a:pPr marL="685800" lvl="2"/>
            <a:endParaRPr lang="en-AU" dirty="0"/>
          </a:p>
          <a:p>
            <a:pPr marL="342900"/>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61441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The Standards</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Commenced December 2019</a:t>
            </a:r>
          </a:p>
          <a:p>
            <a:pPr marL="342900" indent="-342900">
              <a:buFont typeface="Arial" panose="020B0604020202020204" pitchFamily="34" charset="0"/>
              <a:buChar char="•"/>
            </a:pPr>
            <a:r>
              <a:rPr lang="en-AU" dirty="0"/>
              <a:t>33 standards, based on 10 themes</a:t>
            </a:r>
          </a:p>
          <a:p>
            <a:pPr marL="342900" indent="-342900">
              <a:buFont typeface="Arial" panose="020B0604020202020204" pitchFamily="34" charset="0"/>
              <a:buChar char="•"/>
            </a:pPr>
            <a:r>
              <a:rPr lang="en-AU" dirty="0"/>
              <a:t>Professional Standards matters = “Engagements”</a:t>
            </a:r>
          </a:p>
          <a:p>
            <a:pPr marL="342900" indent="-342900">
              <a:buFont typeface="Arial" panose="020B0604020202020204" pitchFamily="34" charset="0"/>
              <a:buChar char="•"/>
            </a:pPr>
            <a:r>
              <a:rPr lang="en-AU" dirty="0"/>
              <a:t>Identified in multiple ways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72453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Themes</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4" name="Text Placeholder 3">
            <a:extLst>
              <a:ext uri="{FF2B5EF4-FFF2-40B4-BE49-F238E27FC236}">
                <a16:creationId xmlns:a16="http://schemas.microsoft.com/office/drawing/2014/main" id="{AAD2213A-9043-43F4-B1B1-6D677F24D226}"/>
              </a:ext>
            </a:extLst>
          </p:cNvPr>
          <p:cNvSpPr>
            <a:spLocks noGrp="1"/>
          </p:cNvSpPr>
          <p:nvPr>
            <p:ph type="body" sz="quarter" idx="10"/>
          </p:nvPr>
        </p:nvSpPr>
        <p:spPr/>
        <p:txBody>
          <a:bodyPr/>
          <a:lstStyle/>
          <a:p>
            <a:endParaRPr lang="en-AU"/>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pic>
        <p:nvPicPr>
          <p:cNvPr id="9" name="Picture 8" descr="Thumbtack on a calendar date">
            <a:extLst>
              <a:ext uri="{FF2B5EF4-FFF2-40B4-BE49-F238E27FC236}">
                <a16:creationId xmlns:a16="http://schemas.microsoft.com/office/drawing/2014/main" id="{6826DBB4-62EA-49BC-A374-E6839A4AB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952" y="1893474"/>
            <a:ext cx="5436096" cy="3623179"/>
          </a:xfrm>
          <a:prstGeom prst="rect">
            <a:avLst/>
          </a:prstGeom>
        </p:spPr>
      </p:pic>
    </p:spTree>
    <p:extLst>
      <p:ext uri="{BB962C8B-B14F-4D97-AF65-F5344CB8AC3E}">
        <p14:creationId xmlns:p14="http://schemas.microsoft.com/office/powerpoint/2010/main" val="358327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7BF2-7B69-4C20-BA8A-4B4ADB2F0AAE}"/>
              </a:ext>
            </a:extLst>
          </p:cNvPr>
          <p:cNvSpPr>
            <a:spLocks noGrp="1"/>
          </p:cNvSpPr>
          <p:nvPr>
            <p:ph type="title"/>
          </p:nvPr>
        </p:nvSpPr>
        <p:spPr>
          <a:xfrm>
            <a:off x="505319" y="116632"/>
            <a:ext cx="8208912" cy="555215"/>
          </a:xfrm>
        </p:spPr>
        <p:txBody>
          <a:bodyPr/>
          <a:lstStyle/>
          <a:p>
            <a:pPr algn="ctr"/>
            <a:br>
              <a:rPr lang="en-AU" sz="3200" dirty="0"/>
            </a:br>
            <a:endParaRPr lang="en-AU" dirty="0"/>
          </a:p>
        </p:txBody>
      </p:sp>
      <p:sp>
        <p:nvSpPr>
          <p:cNvPr id="3" name="Content Placeholder 2">
            <a:extLst>
              <a:ext uri="{FF2B5EF4-FFF2-40B4-BE49-F238E27FC236}">
                <a16:creationId xmlns:a16="http://schemas.microsoft.com/office/drawing/2014/main" id="{C5F1D38C-B792-4606-81A4-6EC2A07EA2B9}"/>
              </a:ext>
            </a:extLst>
          </p:cNvPr>
          <p:cNvSpPr>
            <a:spLocks noGrp="1"/>
          </p:cNvSpPr>
          <p:nvPr>
            <p:ph idx="1"/>
          </p:nvPr>
        </p:nvSpPr>
        <p:spPr>
          <a:xfrm>
            <a:off x="539552" y="476672"/>
            <a:ext cx="3888432" cy="5184576"/>
          </a:xfrm>
        </p:spPr>
        <p:txBody>
          <a:bodyPr/>
          <a:lstStyle/>
          <a:p>
            <a:pPr>
              <a:spcBef>
                <a:spcPts val="0"/>
              </a:spcBef>
              <a:spcAft>
                <a:spcPts val="0"/>
              </a:spcAft>
            </a:pPr>
            <a:r>
              <a:rPr lang="en-AU" b="1" dirty="0">
                <a:solidFill>
                  <a:srgbClr val="7030A0"/>
                </a:solidFill>
              </a:rPr>
              <a:t>EVENT PROGRAM</a:t>
            </a:r>
          </a:p>
          <a:p>
            <a:pPr>
              <a:spcBef>
                <a:spcPts val="0"/>
              </a:spcBef>
              <a:spcAft>
                <a:spcPts val="0"/>
              </a:spcAft>
            </a:pPr>
            <a:endParaRPr lang="en-AU" sz="2000" b="1" u="sng" dirty="0">
              <a:solidFill>
                <a:srgbClr val="7030A0"/>
              </a:solidFill>
              <a:latin typeface="Calibri" panose="020F0502020204030204" pitchFamily="34" charset="0"/>
              <a:ea typeface="Calibri" panose="020F0502020204030204" pitchFamily="34" charset="0"/>
            </a:endParaRPr>
          </a:p>
          <a:p>
            <a:pPr>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rPr>
              <a:t>12:05pm – 12:20pm</a:t>
            </a:r>
            <a:br>
              <a:rPr lang="en-AU" sz="1600" dirty="0">
                <a:solidFill>
                  <a:schemeClr val="tx1">
                    <a:lumMod val="85000"/>
                    <a:lumOff val="15000"/>
                  </a:schemeClr>
                </a:solidFill>
                <a:effectLst/>
                <a:latin typeface="Calibri" panose="020F0502020204030204" pitchFamily="34" charset="0"/>
                <a:ea typeface="Calibri" panose="020F0502020204030204" pitchFamily="34" charset="0"/>
              </a:rPr>
            </a:b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Open and welcome, </a:t>
            </a:r>
            <a:r>
              <a:rPr lang="en-AU" sz="1600" dirty="0">
                <a:solidFill>
                  <a:schemeClr val="tx1">
                    <a:lumMod val="85000"/>
                    <a:lumOff val="15000"/>
                  </a:schemeClr>
                </a:solidFill>
                <a:effectLst/>
                <a:latin typeface="Calibri" panose="020F0502020204030204" pitchFamily="34" charset="0"/>
                <a:ea typeface="Calibri" panose="020F0502020204030204" pitchFamily="34" charset="0"/>
              </a:rPr>
              <a:t>Keynote address</a:t>
            </a:r>
          </a:p>
          <a:p>
            <a:pPr>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Sven Bluemmel</a:t>
            </a: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Information Commissioner </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sz="1600" b="1" u="sng" dirty="0">
              <a:solidFill>
                <a:schemeClr val="tx1">
                  <a:lumMod val="85000"/>
                  <a:lumOff val="15000"/>
                </a:schemeClr>
              </a:solidFill>
              <a:effectLst/>
              <a:latin typeface="Calibri" panose="020F0502020204030204" pitchFamily="34" charset="0"/>
              <a:ea typeface="Calibri" panose="020F0502020204030204" pitchFamily="34" charset="0"/>
            </a:endParaRPr>
          </a:p>
          <a:p>
            <a:r>
              <a:rPr lang="en-AU" sz="1600" b="1" u="sng" dirty="0">
                <a:solidFill>
                  <a:srgbClr val="7030A0"/>
                </a:solidFill>
                <a:effectLst/>
                <a:latin typeface="Calibri" panose="020F0502020204030204" pitchFamily="34" charset="0"/>
                <a:ea typeface="Calibri" panose="020F0502020204030204" pitchFamily="34" charset="0"/>
              </a:rPr>
              <a:t>12:20pm – 12:30pm</a:t>
            </a:r>
          </a:p>
          <a:p>
            <a:pPr>
              <a:lnSpc>
                <a:spcPct val="107000"/>
              </a:lnSpc>
              <a:spcBef>
                <a:spcPts val="0"/>
              </a:spcBef>
              <a:spcAft>
                <a:spcPts val="0"/>
              </a:spcAft>
            </a:pPr>
            <a:r>
              <a:rPr lang="en-US"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OVIC update</a:t>
            </a: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rPr>
              <a:t>Shantelle Ryan</a:t>
            </a:r>
            <a:r>
              <a:rPr lang="en-AU" sz="1600" dirty="0">
                <a:solidFill>
                  <a:schemeClr val="tx1">
                    <a:lumMod val="85000"/>
                    <a:lumOff val="15000"/>
                  </a:schemeClr>
                </a:solidFill>
                <a:effectLst/>
                <a:latin typeface="Calibri" panose="020F0502020204030204" pitchFamily="34" charset="0"/>
                <a:ea typeface="Calibri" panose="020F0502020204030204" pitchFamily="34" charset="0"/>
              </a:rPr>
              <a:t>, Assistant Commissioner- Public Access Operations and Compliance</a:t>
            </a:r>
          </a:p>
          <a:p>
            <a:pPr>
              <a:lnSpc>
                <a:spcPct val="107000"/>
              </a:lnSpc>
              <a:spcBef>
                <a:spcPts val="0"/>
              </a:spcBef>
              <a:spcAft>
                <a:spcPts val="0"/>
              </a:spcAft>
            </a:pPr>
            <a:endParaRPr lang="en-AU" sz="16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12:30pm – 12.45pm</a:t>
            </a:r>
            <a:endParaRPr lang="en-AU" sz="1600" b="1"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Barwon Health</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Presentation – </a:t>
            </a:r>
            <a:r>
              <a:rPr lang="en-AU" sz="1600" i="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Regional reflections on FOI </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Bernadine McNamara,</a:t>
            </a:r>
          </a:p>
          <a:p>
            <a:pPr>
              <a:lnSpc>
                <a:spcPct val="107000"/>
              </a:lnSpc>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General Counsel</a:t>
            </a: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Melisa Robinson, </a:t>
            </a:r>
          </a:p>
          <a:p>
            <a:pPr>
              <a:lnSpc>
                <a:spcPct val="107000"/>
              </a:lnSpc>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Health Information Services Operations Manager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7" name="Content Placeholder 2">
            <a:extLst>
              <a:ext uri="{FF2B5EF4-FFF2-40B4-BE49-F238E27FC236}">
                <a16:creationId xmlns:a16="http://schemas.microsoft.com/office/drawing/2014/main" id="{8F26F385-6478-440D-9DB2-ADD1955C9331}"/>
              </a:ext>
            </a:extLst>
          </p:cNvPr>
          <p:cNvSpPr txBox="1">
            <a:spLocks/>
          </p:cNvSpPr>
          <p:nvPr/>
        </p:nvSpPr>
        <p:spPr>
          <a:xfrm>
            <a:off x="4355976" y="584684"/>
            <a:ext cx="4536503" cy="5796644"/>
          </a:xfrm>
          <a:prstGeom prst="rect">
            <a:avLst/>
          </a:prstGeom>
        </p:spPr>
        <p:txBody>
          <a:bodyPr lIns="0" rIns="0"/>
          <a:lstStyle>
            <a:lvl1pPr marL="0" indent="0" algn="l" defTabSz="457200" rtl="0" eaLnBrk="1" fontAlgn="base" hangingPunct="1">
              <a:spcBef>
                <a:spcPct val="20000"/>
              </a:spcBef>
              <a:spcAft>
                <a:spcPct val="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1" fontAlgn="base" hangingPunct="1">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1" fontAlgn="base" hangingPunct="1">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1" fontAlgn="base" hangingPunct="1">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12:45pm – 12.55pm</a:t>
            </a:r>
            <a:endParaRPr lang="en-AU" sz="1600" b="1"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rPr>
              <a:t>Transport Accident Commission </a:t>
            </a:r>
          </a:p>
          <a:p>
            <a:pPr>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rPr>
              <a:t>Panel discussion</a:t>
            </a: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Louise Barclay</a:t>
            </a: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Senior Manager </a:t>
            </a:r>
          </a:p>
          <a:p>
            <a:pPr>
              <a:lnSpc>
                <a:spcPct val="107000"/>
              </a:lnSpc>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Client Voice, Scheme Performance</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Felicity Wright, </a:t>
            </a: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Information &amp; Privacy Manager</a:t>
            </a:r>
          </a:p>
          <a:p>
            <a:pPr>
              <a:lnSpc>
                <a:spcPct val="107000"/>
              </a:lnSpc>
              <a:spcBef>
                <a:spcPts val="0"/>
              </a:spcBef>
              <a:spcAft>
                <a:spcPts val="0"/>
              </a:spcAft>
            </a:pP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Client Voice, Scheme Performance</a:t>
            </a:r>
          </a:p>
          <a:p>
            <a:pPr>
              <a:lnSpc>
                <a:spcPct val="107000"/>
              </a:lnSpc>
              <a:spcBef>
                <a:spcPts val="0"/>
              </a:spcBef>
              <a:spcAft>
                <a:spcPts val="0"/>
              </a:spcAft>
            </a:pPr>
            <a:endParaRPr lang="en-AU" sz="1600" i="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AU" sz="1600" b="1" i="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12:55pm – 1:05pm </a:t>
            </a:r>
            <a:r>
              <a:rPr lang="en-AU" sz="1600" i="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break</a:t>
            </a:r>
            <a:endParaRPr lang="en-AU" sz="1600" i="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1:05pm – 1.15pm </a:t>
            </a:r>
          </a:p>
          <a:p>
            <a:pPr>
              <a:lnSpc>
                <a:spcPct val="107000"/>
              </a:lnSpc>
              <a:spcBef>
                <a:spcPts val="0"/>
              </a:spcBef>
              <a:spcAft>
                <a:spcPts val="0"/>
              </a:spcAft>
            </a:pPr>
            <a:r>
              <a:rPr lang="en-US" sz="1600" dirty="0">
                <a:solidFill>
                  <a:schemeClr val="tx1">
                    <a:lumMod val="85000"/>
                    <a:lumOff val="15000"/>
                  </a:schemeClr>
                </a:solidFill>
                <a:effectLst/>
                <a:latin typeface="Calibri" panose="020F0502020204030204" pitchFamily="34" charset="0"/>
                <a:ea typeface="Calibri" panose="020F0502020204030204" pitchFamily="34" charset="0"/>
              </a:rPr>
              <a:t>OVIC Presentation- </a:t>
            </a:r>
            <a:r>
              <a:rPr lang="en-GB"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Tyrrell Davidson, </a:t>
            </a:r>
            <a:r>
              <a:rPr lang="en-GB"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Principal Case Manager</a:t>
            </a:r>
            <a:r>
              <a:rPr lang="en-GB"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1:15pm – 1:25pm</a:t>
            </a:r>
            <a:endParaRPr lang="en-AU" sz="1600" b="1"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600" dirty="0">
                <a:solidFill>
                  <a:schemeClr val="tx1">
                    <a:lumMod val="85000"/>
                    <a:lumOff val="15000"/>
                  </a:schemeClr>
                </a:solidFill>
                <a:effectLst/>
                <a:latin typeface="Calibri" panose="020F0502020204030204" pitchFamily="34" charset="0"/>
                <a:ea typeface="Calibri" panose="020F0502020204030204" pitchFamily="34" charset="0"/>
              </a:rPr>
              <a:t>OVIC Presentation - </a:t>
            </a:r>
            <a:r>
              <a:rPr lang="en-GB"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Paul Pittorino, </a:t>
            </a:r>
            <a:r>
              <a:rPr lang="en-GB"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Manager</a:t>
            </a:r>
            <a:r>
              <a:rPr lang="en-GB" sz="1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Complaints and Professional Standards</a:t>
            </a:r>
          </a:p>
          <a:p>
            <a:pPr>
              <a:lnSpc>
                <a:spcPct val="107000"/>
              </a:lnSpc>
              <a:spcBef>
                <a:spcPts val="0"/>
              </a:spcBef>
              <a:spcAft>
                <a:spcPts val="0"/>
              </a:spcAft>
            </a:pP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1:25pm -1:40pm </a:t>
            </a:r>
            <a:r>
              <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Q &amp; A </a:t>
            </a:r>
          </a:p>
          <a:p>
            <a:pPr>
              <a:lnSpc>
                <a:spcPct val="107000"/>
              </a:lnSpc>
              <a:spcBef>
                <a:spcPts val="0"/>
              </a:spcBef>
              <a:spcAft>
                <a:spcPts val="0"/>
              </a:spcAft>
            </a:pP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AU" sz="1600" b="1" u="sng"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1:40pm – 1:45pm</a:t>
            </a:r>
            <a:r>
              <a:rPr lang="en-AU" sz="1600"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AU" sz="1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en-AU" sz="1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Joanne Kummrow</a:t>
            </a:r>
            <a:r>
              <a:rPr lang="en-AU" sz="1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Public Access Deputy Commissioner – closing remarks</a:t>
            </a:r>
            <a:endParaRPr lang="en-AU" sz="16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AU" sz="1600" dirty="0">
                <a:effectLst/>
                <a:latin typeface="Calibri" panose="020F0502020204030204" pitchFamily="34" charset="0"/>
                <a:ea typeface="Calibri" panose="020F0502020204030204" pitchFamily="34" charset="0"/>
              </a:rPr>
              <a:t> </a:t>
            </a:r>
            <a:endParaRPr lang="en-AU" sz="1600" dirty="0"/>
          </a:p>
        </p:txBody>
      </p:sp>
    </p:spTree>
    <p:extLst>
      <p:ext uri="{BB962C8B-B14F-4D97-AF65-F5344CB8AC3E}">
        <p14:creationId xmlns:p14="http://schemas.microsoft.com/office/powerpoint/2010/main" val="18621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Time – Standard 2</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Concerns receiving a request</a:t>
            </a:r>
          </a:p>
          <a:p>
            <a:pPr marL="342900" indent="-342900">
              <a:buFont typeface="Arial" panose="020B0604020202020204" pitchFamily="34" charset="0"/>
              <a:buChar char="•"/>
            </a:pPr>
            <a:r>
              <a:rPr lang="en-US" dirty="0"/>
              <a:t>An agency has a duty to assist an applicant to make a request in a manner that complies with section 17 of the Act – section 17(3) of the Act. An agency is also required to provide an applicant with a reasonable opportunity to consult where the request does not provide sufficient information, as is reasonably necessary, to enable the agency to identify the requested document – section 17(4) of the Act.</a:t>
            </a:r>
            <a:endParaRPr lang="en-AU" dirty="0"/>
          </a:p>
          <a:p>
            <a:pPr marL="342900" indent="-342900">
              <a:buFont typeface="Arial" panose="020B0604020202020204" pitchFamily="34" charset="0"/>
              <a:buChar char="•"/>
            </a:pPr>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426223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Time – Standard 2.4</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Prescribes an agency that receives a request that is not valid must take reasonable steps to notify an applicant within 21 days of receiving the request:</a:t>
            </a:r>
          </a:p>
          <a:p>
            <a:pPr marL="342900" indent="-342900">
              <a:buFont typeface="Arial" panose="020B0604020202020204" pitchFamily="34" charset="0"/>
              <a:buChar char="•"/>
            </a:pPr>
            <a:endParaRPr lang="en-AU" dirty="0"/>
          </a:p>
          <a:p>
            <a:pPr marL="685800" lvl="2"/>
            <a:r>
              <a:rPr lang="en-AU" dirty="0"/>
              <a:t>Why the request is not valid</a:t>
            </a:r>
          </a:p>
          <a:p>
            <a:pPr marL="685800" lvl="2"/>
            <a:r>
              <a:rPr lang="en-AU" dirty="0"/>
              <a:t>Provide reasonable assistance</a:t>
            </a:r>
          </a:p>
          <a:p>
            <a:pPr marL="685800" lvl="2"/>
            <a:r>
              <a:rPr lang="en-AU" dirty="0"/>
              <a:t>Advise the request may be refused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4" name="Text Placeholder 3">
            <a:extLst>
              <a:ext uri="{FF2B5EF4-FFF2-40B4-BE49-F238E27FC236}">
                <a16:creationId xmlns:a16="http://schemas.microsoft.com/office/drawing/2014/main" id="{AAD2213A-9043-43F4-B1B1-6D677F24D226}"/>
              </a:ext>
            </a:extLst>
          </p:cNvPr>
          <p:cNvSpPr>
            <a:spLocks noGrp="1"/>
          </p:cNvSpPr>
          <p:nvPr>
            <p:ph type="body" sz="quarter" idx="10"/>
          </p:nvPr>
        </p:nvSpPr>
        <p:spPr/>
        <p:txBody>
          <a:bodyPr/>
          <a:lstStyle/>
          <a:p>
            <a:endParaRPr lang="en-AU"/>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7" name="TextBox 6">
            <a:extLst>
              <a:ext uri="{FF2B5EF4-FFF2-40B4-BE49-F238E27FC236}">
                <a16:creationId xmlns:a16="http://schemas.microsoft.com/office/drawing/2014/main" id="{50982800-F486-4FE0-BE4F-C48B442484B7}"/>
              </a:ext>
            </a:extLst>
          </p:cNvPr>
          <p:cNvSpPr txBox="1"/>
          <p:nvPr/>
        </p:nvSpPr>
        <p:spPr>
          <a:xfrm>
            <a:off x="2286000" y="2551837"/>
            <a:ext cx="4572000" cy="369332"/>
          </a:xfrm>
          <a:prstGeom prst="rect">
            <a:avLst/>
          </a:prstGeom>
          <a:noFill/>
        </p:spPr>
        <p:txBody>
          <a:bodyPr wrap="square">
            <a:spAutoFit/>
          </a:bodyPr>
          <a:lstStyle/>
          <a:p>
            <a:endParaRPr lang="en-AU" dirty="0"/>
          </a:p>
        </p:txBody>
      </p:sp>
    </p:spTree>
    <p:extLst>
      <p:ext uri="{BB962C8B-B14F-4D97-AF65-F5344CB8AC3E}">
        <p14:creationId xmlns:p14="http://schemas.microsoft.com/office/powerpoint/2010/main" val="98273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Time – Standard 5</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Concerns substantial and unreasonable diversion of resources</a:t>
            </a:r>
          </a:p>
          <a:p>
            <a:pPr marL="342900" indent="-342900">
              <a:buFont typeface="Arial" panose="020B0604020202020204" pitchFamily="34" charset="0"/>
              <a:buChar char="•"/>
            </a:pPr>
            <a:r>
              <a:rPr lang="en-US" dirty="0"/>
              <a:t>An agency cannot rely on section 25A(1) of the Act unless it has provided an applicant with a reasonable opportunity to consult with the agency, and as far as reasonably practicable, provided any information that would assist the applicant to make a request in a form that removes the ground for refusal – section 25A(6) of the Act.</a:t>
            </a:r>
            <a:endParaRPr lang="en-AU" dirty="0"/>
          </a:p>
          <a:p>
            <a:pPr marL="342900" indent="-342900">
              <a:buFont typeface="Arial" panose="020B0604020202020204" pitchFamily="34" charset="0"/>
              <a:buChar char="•"/>
            </a:pPr>
            <a:endParaRPr lang="en-AU" dirty="0"/>
          </a:p>
        </p:txBody>
      </p:sp>
      <p:sp>
        <p:nvSpPr>
          <p:cNvPr id="4" name="Text Placeholder 3">
            <a:extLst>
              <a:ext uri="{FF2B5EF4-FFF2-40B4-BE49-F238E27FC236}">
                <a16:creationId xmlns:a16="http://schemas.microsoft.com/office/drawing/2014/main" id="{AAD2213A-9043-43F4-B1B1-6D677F24D226}"/>
              </a:ext>
            </a:extLst>
          </p:cNvPr>
          <p:cNvSpPr>
            <a:spLocks noGrp="1"/>
          </p:cNvSpPr>
          <p:nvPr>
            <p:ph type="body" sz="quarter" idx="10"/>
          </p:nvPr>
        </p:nvSpPr>
        <p:spPr/>
        <p:txBody>
          <a:bodyPr/>
          <a:lstStyle/>
          <a:p>
            <a:endParaRPr lang="en-AU"/>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444545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Time – Standard 5.1</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a:xfrm>
            <a:off x="464400" y="1331338"/>
            <a:ext cx="8223194" cy="4464496"/>
          </a:xfrm>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US" dirty="0"/>
              <a:t>An agency must take reasonable steps to notify an applicant under section 25A(6) of the Act of its intention to refuse a request under section 25A(1) within 21 days of receiving a valid request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5.2 (b) </a:t>
            </a:r>
            <a:r>
              <a:rPr lang="en-US" dirty="0"/>
              <a:t>provide a minimum of 21 days from the date of the agency’s notice, for the applicant to respond. </a:t>
            </a:r>
          </a:p>
          <a:p>
            <a:pPr marL="342900" indent="-342900">
              <a:buFont typeface="Arial" panose="020B0604020202020204" pitchFamily="34" charset="0"/>
              <a:buChar char="•"/>
            </a:pPr>
            <a:r>
              <a:rPr lang="en-US" dirty="0"/>
              <a:t>5.2 (a) explanation as to why request would substantially and unreasonably divert the resources of the agency</a:t>
            </a:r>
            <a:endParaRPr lang="en-AU" dirty="0"/>
          </a:p>
          <a:p>
            <a:pPr marL="342900" indent="-342900">
              <a:buFont typeface="Arial" panose="020B0604020202020204" pitchFamily="34" charset="0"/>
              <a:buChar char="•"/>
            </a:pPr>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56971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Other common engagements</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Standard 8, Decisions and Reasons for Decision</a:t>
            </a:r>
          </a:p>
          <a:p>
            <a:pPr marL="342900" indent="-342900">
              <a:buFont typeface="Arial" panose="020B0604020202020204" pitchFamily="34" charset="0"/>
              <a:buChar char="•"/>
            </a:pPr>
            <a:r>
              <a:rPr lang="en-AU" dirty="0"/>
              <a:t>8.2 quality of decision letter, reasons for exemption or exception</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Standard 10, working with the Information Commissioner</a:t>
            </a:r>
          </a:p>
          <a:p>
            <a:pPr marL="342900" indent="-342900">
              <a:buFont typeface="Arial" panose="020B0604020202020204" pitchFamily="34" charset="0"/>
              <a:buChar char="•"/>
            </a:pPr>
            <a:r>
              <a:rPr lang="en-AU" dirty="0"/>
              <a:t>10.3 provision of documents to OVIC within a timeframe</a:t>
            </a:r>
          </a:p>
          <a:p>
            <a:pPr marL="342900" indent="-342900">
              <a:buFont typeface="Arial" panose="020B0604020202020204" pitchFamily="34" charset="0"/>
              <a:buChar char="•"/>
            </a:pPr>
            <a:r>
              <a:rPr lang="en-AU" dirty="0"/>
              <a:t>10.4 provision of documents to OVIC, quality of markings</a:t>
            </a:r>
          </a:p>
          <a:p>
            <a:pPr marL="342900" indent="-342900">
              <a:buFont typeface="Arial" panose="020B0604020202020204" pitchFamily="34" charset="0"/>
              <a:buChar char="•"/>
            </a:pPr>
            <a:endParaRPr lang="en-AU" dirty="0"/>
          </a:p>
          <a:p>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421631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079E-7A3C-4BDE-9DF2-C0CFFEEF9A3B}"/>
              </a:ext>
            </a:extLst>
          </p:cNvPr>
          <p:cNvSpPr>
            <a:spLocks noGrp="1"/>
          </p:cNvSpPr>
          <p:nvPr>
            <p:ph type="title"/>
          </p:nvPr>
        </p:nvSpPr>
        <p:spPr/>
        <p:txBody>
          <a:bodyPr/>
          <a:lstStyle/>
          <a:p>
            <a:r>
              <a:rPr lang="en-AU" dirty="0"/>
              <a:t>Communication plans and FOI </a:t>
            </a:r>
          </a:p>
        </p:txBody>
      </p:sp>
      <p:sp>
        <p:nvSpPr>
          <p:cNvPr id="3" name="Content Placeholder 2">
            <a:extLst>
              <a:ext uri="{FF2B5EF4-FFF2-40B4-BE49-F238E27FC236}">
                <a16:creationId xmlns:a16="http://schemas.microsoft.com/office/drawing/2014/main" id="{29C87D71-9E3B-43B5-8C24-DD8131299F77}"/>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Often used to manage challenging behaviours</a:t>
            </a:r>
          </a:p>
          <a:p>
            <a:pPr marL="342900" indent="-342900">
              <a:buFont typeface="Arial" panose="020B0604020202020204" pitchFamily="34" charset="0"/>
              <a:buChar char="•"/>
            </a:pPr>
            <a:r>
              <a:rPr lang="en-AU" dirty="0"/>
              <a:t>Cannot impact FOI rights</a:t>
            </a:r>
          </a:p>
          <a:p>
            <a:pPr marL="342900" indent="-342900">
              <a:buFont typeface="Arial" panose="020B0604020202020204" pitchFamily="34" charset="0"/>
              <a:buChar char="•"/>
            </a:pPr>
            <a:r>
              <a:rPr lang="en-AU" dirty="0"/>
              <a:t>No jurisdiction to deal with complaints about plans or service restrictions</a:t>
            </a:r>
          </a:p>
          <a:p>
            <a:pPr marL="342900" indent="-342900">
              <a:buFont typeface="Arial" panose="020B0604020202020204" pitchFamily="34" charset="0"/>
              <a:buChar char="•"/>
            </a:pPr>
            <a:r>
              <a:rPr lang="en-AU" dirty="0"/>
              <a:t>2.1 – email as an option</a:t>
            </a:r>
          </a:p>
          <a:p>
            <a:pPr marL="342900" indent="-342900">
              <a:buFont typeface="Arial" panose="020B0604020202020204" pitchFamily="34" charset="0"/>
              <a:buChar char="•"/>
            </a:pPr>
            <a:r>
              <a:rPr lang="en-AU" dirty="0"/>
              <a:t>2.3 – cannot refuse if a certain form is not used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146762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Self assessment tool</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Currently in development</a:t>
            </a:r>
          </a:p>
          <a:p>
            <a:pPr marL="342900" indent="-342900">
              <a:buFont typeface="Arial" panose="020B0604020202020204" pitchFamily="34" charset="0"/>
              <a:buChar char="•"/>
            </a:pPr>
            <a:r>
              <a:rPr lang="en-AU" dirty="0"/>
              <a:t>Designed to promote compliance with the standards</a:t>
            </a:r>
          </a:p>
          <a:p>
            <a:pPr marL="342900" indent="-342900">
              <a:buFont typeface="Arial" panose="020B0604020202020204" pitchFamily="34" charset="0"/>
              <a:buChar char="•"/>
            </a:pPr>
            <a:r>
              <a:rPr lang="en-AU" dirty="0"/>
              <a:t>Allows for evaluation of practices</a:t>
            </a:r>
          </a:p>
          <a:p>
            <a:pPr marL="342900" indent="-342900">
              <a:buFont typeface="Arial" panose="020B0604020202020204" pitchFamily="34" charset="0"/>
              <a:buChar char="•"/>
            </a:pPr>
            <a:r>
              <a:rPr lang="en-AU" dirty="0"/>
              <a:t>Aiming to launch on 2 December 2020</a:t>
            </a:r>
          </a:p>
          <a:p>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77258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Complaints </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Small piece of a much larger issue</a:t>
            </a:r>
          </a:p>
          <a:p>
            <a:pPr marL="342900" indent="-342900">
              <a:buFont typeface="Arial" panose="020B0604020202020204" pitchFamily="34" charset="0"/>
              <a:buChar char="•"/>
            </a:pPr>
            <a:r>
              <a:rPr lang="en-AU" dirty="0"/>
              <a:t>Importance of boundary setting</a:t>
            </a:r>
          </a:p>
          <a:p>
            <a:pPr marL="342900" indent="-342900">
              <a:buFont typeface="Arial" panose="020B0604020202020204" pitchFamily="34" charset="0"/>
              <a:buChar char="•"/>
            </a:pPr>
            <a:r>
              <a:rPr lang="en-AU" dirty="0"/>
              <a:t>Perceived advocacy vs independent and impartial regulator</a:t>
            </a:r>
          </a:p>
          <a:p>
            <a:pPr marL="342900" indent="-342900">
              <a:buFont typeface="Arial" panose="020B0604020202020204" pitchFamily="34" charset="0"/>
              <a:buChar char="•"/>
            </a:pPr>
            <a:r>
              <a:rPr lang="en-AU" dirty="0"/>
              <a:t>3.16% increase in complaints during 2019/20</a:t>
            </a:r>
          </a:p>
          <a:p>
            <a:pPr marL="342900" indent="-342900">
              <a:buFont typeface="Arial" panose="020B0604020202020204" pitchFamily="34" charset="0"/>
              <a:buChar char="•"/>
            </a:pPr>
            <a:r>
              <a:rPr lang="en-AU" dirty="0"/>
              <a:t>Finalised complaints are the largest in the past 5 years</a:t>
            </a:r>
          </a:p>
          <a:p>
            <a:pPr marL="342900" indent="-342900">
              <a:buFont typeface="Arial" panose="020B0604020202020204" pitchFamily="34" charset="0"/>
              <a:buChar char="•"/>
            </a:pPr>
            <a:r>
              <a:rPr lang="en-AU" dirty="0"/>
              <a:t>Common types include delay, search, decision that documents do not exist.</a:t>
            </a:r>
          </a:p>
          <a:p>
            <a:pPr marL="342900" indent="-342900">
              <a:buFont typeface="Arial" panose="020B0604020202020204" pitchFamily="34" charset="0"/>
              <a:buChar char="•"/>
            </a:pPr>
            <a:r>
              <a:rPr lang="en-AU" dirty="0"/>
              <a:t>COVID-19 as a factor</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8079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Complaint Handling </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Natural Justice and Procedural Fairness considerations</a:t>
            </a:r>
          </a:p>
          <a:p>
            <a:pPr marL="342900" indent="-342900">
              <a:buFont typeface="Arial" panose="020B0604020202020204" pitchFamily="34" charset="0"/>
              <a:buChar char="•"/>
            </a:pPr>
            <a:r>
              <a:rPr lang="en-AU" dirty="0"/>
              <a:t>Collection of new and relevant information prior to determination</a:t>
            </a:r>
          </a:p>
          <a:p>
            <a:pPr marL="342900" indent="-342900">
              <a:buFont typeface="Arial" panose="020B0604020202020204" pitchFamily="34" charset="0"/>
              <a:buChar char="•"/>
            </a:pPr>
            <a:r>
              <a:rPr lang="en-AU" dirty="0"/>
              <a:t>Resolution can come as a result of 1 point, or multiple</a:t>
            </a:r>
          </a:p>
          <a:p>
            <a:pPr marL="342900" indent="-342900">
              <a:buFont typeface="Arial" panose="020B0604020202020204" pitchFamily="34" charset="0"/>
              <a:buChar char="•"/>
            </a:pPr>
            <a:r>
              <a:rPr lang="en-AU" dirty="0"/>
              <a:t>The value of information learnt during a complaint</a:t>
            </a:r>
          </a:p>
          <a:p>
            <a:pPr marL="342900" indent="-342900">
              <a:buFont typeface="Arial" panose="020B0604020202020204" pitchFamily="34" charset="0"/>
              <a:buChar char="•"/>
            </a:pPr>
            <a:r>
              <a:rPr lang="en-AU" dirty="0"/>
              <a:t>Communicating in a tailored manner, plain English</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685800" lvl="2"/>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90731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1D18-7F45-487B-B730-009B15427E9E}"/>
              </a:ext>
            </a:extLst>
          </p:cNvPr>
          <p:cNvSpPr>
            <a:spLocks noGrp="1"/>
          </p:cNvSpPr>
          <p:nvPr>
            <p:ph type="title"/>
          </p:nvPr>
        </p:nvSpPr>
        <p:spPr/>
        <p:txBody>
          <a:bodyPr/>
          <a:lstStyle/>
          <a:p>
            <a:r>
              <a:rPr lang="en-AU" dirty="0"/>
              <a:t>Complaint submissions </a:t>
            </a:r>
          </a:p>
        </p:txBody>
      </p:sp>
      <p:sp>
        <p:nvSpPr>
          <p:cNvPr id="3" name="Content Placeholder 2">
            <a:extLst>
              <a:ext uri="{FF2B5EF4-FFF2-40B4-BE49-F238E27FC236}">
                <a16:creationId xmlns:a16="http://schemas.microsoft.com/office/drawing/2014/main" id="{FEAF8820-A1AE-4EEE-89F7-E74346143BC9}"/>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Can address a specific action or the entire history</a:t>
            </a:r>
          </a:p>
          <a:p>
            <a:pPr marL="342900" indent="-342900">
              <a:buFont typeface="Arial" panose="020B0604020202020204" pitchFamily="34" charset="0"/>
              <a:buChar char="•"/>
            </a:pPr>
            <a:r>
              <a:rPr lang="en-AU" dirty="0"/>
              <a:t>Can be simple (delay) or complex (search)</a:t>
            </a:r>
          </a:p>
          <a:p>
            <a:pPr marL="342900" indent="-342900">
              <a:buFont typeface="Arial" panose="020B0604020202020204" pitchFamily="34" charset="0"/>
              <a:buChar char="•"/>
            </a:pPr>
            <a:r>
              <a:rPr lang="en-AU" dirty="0"/>
              <a:t>No set template, avoid re-stating decision</a:t>
            </a:r>
          </a:p>
          <a:p>
            <a:pPr marL="342900" indent="-342900">
              <a:buFont typeface="Arial" panose="020B0604020202020204" pitchFamily="34" charset="0"/>
              <a:buChar char="•"/>
            </a:pPr>
            <a:r>
              <a:rPr lang="en-AU" dirty="0"/>
              <a:t>Added value when shared with applicants</a:t>
            </a:r>
          </a:p>
          <a:p>
            <a:pPr marL="342900" indent="-342900">
              <a:buFont typeface="Arial" panose="020B0604020202020204" pitchFamily="34" charset="0"/>
              <a:buChar char="•"/>
            </a:pPr>
            <a:r>
              <a:rPr lang="en-AU" dirty="0"/>
              <a:t>Use of section 61F – dealt with in private</a:t>
            </a:r>
          </a:p>
          <a:p>
            <a:pPr marL="342900" indent="-342900">
              <a:buFont typeface="Arial" panose="020B0604020202020204" pitchFamily="34" charset="0"/>
              <a:buChar char="•"/>
            </a:pPr>
            <a:r>
              <a:rPr lang="en-AU" dirty="0"/>
              <a:t>Better quality decision letter = less information required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
        <p:nvSpPr>
          <p:cNvPr id="5" name="Content Placeholder 2">
            <a:extLst>
              <a:ext uri="{FF2B5EF4-FFF2-40B4-BE49-F238E27FC236}">
                <a16:creationId xmlns:a16="http://schemas.microsoft.com/office/drawing/2014/main" id="{5FC28EF3-9B9A-4059-B925-7DC30BFA503F}"/>
              </a:ext>
            </a:extLst>
          </p:cNvPr>
          <p:cNvSpPr txBox="1">
            <a:spLocks/>
          </p:cNvSpPr>
          <p:nvPr/>
        </p:nvSpPr>
        <p:spPr>
          <a:xfrm>
            <a:off x="616800" y="1493168"/>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63603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80FDE9-25D8-4BC2-AE25-F464955BBF5D}"/>
              </a:ext>
            </a:extLst>
          </p:cNvPr>
          <p:cNvSpPr>
            <a:spLocks noGrp="1"/>
          </p:cNvSpPr>
          <p:nvPr>
            <p:ph type="subTitle" idx="1"/>
          </p:nvPr>
        </p:nvSpPr>
        <p:spPr>
          <a:xfrm>
            <a:off x="4778616" y="1268760"/>
            <a:ext cx="4073154" cy="1152128"/>
          </a:xfrm>
        </p:spPr>
        <p:txBody>
          <a:bodyPr/>
          <a:lstStyle/>
          <a:p>
            <a:r>
              <a:rPr lang="en-US" b="1" dirty="0"/>
              <a:t>Shantelle Ryan</a:t>
            </a:r>
            <a:r>
              <a:rPr lang="en-US" dirty="0"/>
              <a:t>, Assistant Commissioner Public Access, Operations and Compliance OVIC</a:t>
            </a:r>
            <a:endParaRPr lang="en-AU" dirty="0"/>
          </a:p>
        </p:txBody>
      </p:sp>
    </p:spTree>
    <p:extLst>
      <p:ext uri="{BB962C8B-B14F-4D97-AF65-F5344CB8AC3E}">
        <p14:creationId xmlns:p14="http://schemas.microsoft.com/office/powerpoint/2010/main" val="3820716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F8F7-5D03-4E72-8997-6285270DBD61}"/>
              </a:ext>
            </a:extLst>
          </p:cNvPr>
          <p:cNvSpPr>
            <a:spLocks noGrp="1"/>
          </p:cNvSpPr>
          <p:nvPr>
            <p:ph type="title"/>
          </p:nvPr>
        </p:nvSpPr>
        <p:spPr/>
        <p:txBody>
          <a:bodyPr/>
          <a:lstStyle/>
          <a:p>
            <a:r>
              <a:rPr lang="en-AU" dirty="0"/>
              <a:t>Complaints – final reminders</a:t>
            </a:r>
          </a:p>
        </p:txBody>
      </p:sp>
      <p:sp>
        <p:nvSpPr>
          <p:cNvPr id="3" name="Content Placeholder 2">
            <a:extLst>
              <a:ext uri="{FF2B5EF4-FFF2-40B4-BE49-F238E27FC236}">
                <a16:creationId xmlns:a16="http://schemas.microsoft.com/office/drawing/2014/main" id="{2C6B6640-F17F-400B-8A4A-D6285A818872}"/>
              </a:ext>
            </a:extLst>
          </p:cNvPr>
          <p:cNvSpPr>
            <a:spLocks noGrp="1"/>
          </p:cNvSpPr>
          <p:nvPr>
            <p:ph idx="1"/>
          </p:nvPr>
        </p:nvSpPr>
        <p:spPr/>
        <p:txBody>
          <a:body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OVIC’s focus on informal resolution</a:t>
            </a:r>
          </a:p>
          <a:p>
            <a:pPr marL="342900" indent="-342900">
              <a:buFont typeface="Arial" panose="020B0604020202020204" pitchFamily="34" charset="0"/>
              <a:buChar char="•"/>
            </a:pPr>
            <a:r>
              <a:rPr lang="en-AU" dirty="0"/>
              <a:t>1-2 submissions required to resolve most complaints</a:t>
            </a:r>
          </a:p>
          <a:p>
            <a:pPr marL="342900" indent="-342900">
              <a:buFont typeface="Arial" panose="020B0604020202020204" pitchFamily="34" charset="0"/>
              <a:buChar char="•"/>
            </a:pPr>
            <a:r>
              <a:rPr lang="en-AU" dirty="0"/>
              <a:t>Contacting OVIC by telephone prior to written submission (where required)</a:t>
            </a:r>
          </a:p>
          <a:p>
            <a:pPr marL="342900" indent="-342900">
              <a:buFont typeface="Arial" panose="020B0604020202020204" pitchFamily="34" charset="0"/>
              <a:buChar char="•"/>
            </a:pPr>
            <a:r>
              <a:rPr lang="en-AU" dirty="0"/>
              <a:t>Quality of decision letters</a:t>
            </a:r>
          </a:p>
          <a:p>
            <a:pPr marL="342900" indent="-342900">
              <a:buFont typeface="Arial" panose="020B0604020202020204" pitchFamily="34" charset="0"/>
              <a:buChar char="•"/>
            </a:pPr>
            <a:r>
              <a:rPr lang="en-AU" dirty="0"/>
              <a:t>Content of submissions, varied in content</a:t>
            </a:r>
          </a:p>
          <a:p>
            <a:pPr marL="342900" indent="-342900">
              <a:buFont typeface="Arial" panose="020B0604020202020204" pitchFamily="34" charset="0"/>
              <a:buChar char="•"/>
            </a:pPr>
            <a:r>
              <a:rPr lang="en-AU" dirty="0"/>
              <a:t>Availability of OVIC staff to discuss matters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74525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CE916-EFC2-4BBA-ABC8-3D156C4AB4DF}"/>
              </a:ext>
            </a:extLst>
          </p:cNvPr>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Content Placeholder 3">
            <a:extLst>
              <a:ext uri="{FF2B5EF4-FFF2-40B4-BE49-F238E27FC236}">
                <a16:creationId xmlns:a16="http://schemas.microsoft.com/office/drawing/2014/main" id="{42246EE9-3A6D-42D3-BEEF-133C03998BE3}"/>
              </a:ext>
            </a:extLst>
          </p:cNvPr>
          <p:cNvSpPr txBox="1">
            <a:spLocks/>
          </p:cNvSpPr>
          <p:nvPr/>
        </p:nvSpPr>
        <p:spPr>
          <a:xfrm>
            <a:off x="395536" y="2420888"/>
            <a:ext cx="8352928" cy="3456384"/>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a:p>
            <a:endParaRPr lang="en-AU" dirty="0"/>
          </a:p>
          <a:p>
            <a:endParaRPr lang="en-AU" dirty="0"/>
          </a:p>
          <a:p>
            <a:pPr algn="ctr"/>
            <a:r>
              <a:rPr lang="en-AU" dirty="0"/>
              <a:t>OVIC contact details</a:t>
            </a:r>
          </a:p>
          <a:p>
            <a:pPr algn="ctr"/>
            <a:r>
              <a:rPr lang="en-AU" dirty="0"/>
              <a:t>T: 1300 00 6842</a:t>
            </a:r>
          </a:p>
          <a:p>
            <a:pPr algn="ctr"/>
            <a:r>
              <a:rPr lang="en-AU" dirty="0"/>
              <a:t>E: enquiries@ovic.vic.gov.au</a:t>
            </a:r>
          </a:p>
          <a:p>
            <a:pPr algn="ctr"/>
            <a:r>
              <a:rPr lang="en-AU" dirty="0"/>
              <a:t>www.ovic.vic.gov.au</a:t>
            </a:r>
          </a:p>
        </p:txBody>
      </p:sp>
      <p:sp>
        <p:nvSpPr>
          <p:cNvPr id="7" name="Title 5">
            <a:extLst>
              <a:ext uri="{FF2B5EF4-FFF2-40B4-BE49-F238E27FC236}">
                <a16:creationId xmlns:a16="http://schemas.microsoft.com/office/drawing/2014/main" id="{33B04A68-F1C0-4731-B8B2-8D71971EB4C3}"/>
              </a:ext>
            </a:extLst>
          </p:cNvPr>
          <p:cNvSpPr txBox="1">
            <a:spLocks/>
          </p:cNvSpPr>
          <p:nvPr/>
        </p:nvSpPr>
        <p:spPr>
          <a:xfrm>
            <a:off x="435850" y="1628800"/>
            <a:ext cx="8230784" cy="1162553"/>
          </a:xfrm>
          <a:prstGeom prst="rect">
            <a:avLst/>
          </a:prstGeom>
        </p:spPr>
        <p:txBody>
          <a:bodyPr lIns="0" rIns="0"/>
          <a:lstStyle>
            <a:lvl1pPr algn="l" defTabSz="457200" rtl="0" eaLnBrk="1" fontAlgn="base" hangingPunct="1">
              <a:spcBef>
                <a:spcPct val="0"/>
              </a:spcBef>
              <a:spcAft>
                <a:spcPct val="0"/>
              </a:spcAft>
              <a:defRPr sz="3200" b="1" kern="1200" baseline="0">
                <a:solidFill>
                  <a:srgbClr val="430098"/>
                </a:solidFill>
                <a:latin typeface="Calibri" charset="0"/>
                <a:ea typeface="Calibri" charset="0"/>
                <a:cs typeface="Calibri"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AU" sz="5400" dirty="0"/>
              <a:t>Contact us</a:t>
            </a:r>
          </a:p>
        </p:txBody>
      </p:sp>
    </p:spTree>
    <p:extLst>
      <p:ext uri="{BB962C8B-B14F-4D97-AF65-F5344CB8AC3E}">
        <p14:creationId xmlns:p14="http://schemas.microsoft.com/office/powerpoint/2010/main" val="351430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EBDA-4A44-4660-B106-3C22FEB5A53D}"/>
              </a:ext>
            </a:extLst>
          </p:cNvPr>
          <p:cNvSpPr>
            <a:spLocks noGrp="1"/>
          </p:cNvSpPr>
          <p:nvPr>
            <p:ph type="title"/>
          </p:nvPr>
        </p:nvSpPr>
        <p:spPr/>
        <p:txBody>
          <a:bodyPr/>
          <a:lstStyle/>
          <a:p>
            <a:r>
              <a:rPr lang="en-US" dirty="0"/>
              <a:t>Proactive and Informal Release</a:t>
            </a:r>
            <a:endParaRPr lang="en-AU" dirty="0"/>
          </a:p>
        </p:txBody>
      </p:sp>
      <p:sp>
        <p:nvSpPr>
          <p:cNvPr id="3" name="Content Placeholder 2">
            <a:extLst>
              <a:ext uri="{FF2B5EF4-FFF2-40B4-BE49-F238E27FC236}">
                <a16:creationId xmlns:a16="http://schemas.microsoft.com/office/drawing/2014/main" id="{18D2CD56-E1B7-4677-99F6-64B3D5A77057}"/>
              </a:ext>
            </a:extLst>
          </p:cNvPr>
          <p:cNvSpPr>
            <a:spLocks noGrp="1"/>
          </p:cNvSpPr>
          <p:nvPr>
            <p:ph idx="1"/>
          </p:nvPr>
        </p:nvSpPr>
        <p:spPr/>
        <p:txBody>
          <a:bodyPr/>
          <a:lstStyle/>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a democratic society, the right to access information held by Government is essential for a transparent and accountable government.</a:t>
            </a:r>
          </a:p>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Release of information promotes and facilitates greater public participation and scrutiny, it supports better decision-making </a:t>
            </a: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can enhance the public’s trust in government.</a:t>
            </a:r>
          </a:p>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2019-2020 financial year, there were </a:t>
            </a:r>
            <a:r>
              <a:rPr lang="en-AU"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40,951</a:t>
            </a:r>
            <a:r>
              <a:rPr lang="en-AU"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FOI requests made to Victorian Government agencies. That is a record high and an increase of 5.34% from the previous year.</a:t>
            </a:r>
            <a:endPar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the number of FOI requests increases each year, there are real benefits for agencies to proactively release information </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is, without a request having been made) or informally release information outside the FOI Act (in response to a request for information).</a:t>
            </a:r>
            <a:endPar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know that processing FOI requests can be time consuming process for both agencies and applicants. There is also an </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administrative burden on agencies to process more requests with limited FOI resources and within statutory timeframes.</a:t>
            </a:r>
            <a:endPar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600"/>
              </a:spcAft>
              <a:buFont typeface="Symbol" panose="05050102010706020507" pitchFamily="18" charset="2"/>
              <a:buChar char=""/>
            </a:pPr>
            <a:r>
              <a:rPr lang="en-A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Proactive and informal release complements and is consistent with an agency’s obligations under the Act, which is to make the maximum amount of information available, quickly and at the lowest cost. </a:t>
            </a:r>
          </a:p>
          <a:p>
            <a:pPr marL="6350" indent="-6350">
              <a:lnSpc>
                <a:spcPct val="110000"/>
              </a:lnSpc>
              <a:spcBef>
                <a:spcPts val="600"/>
              </a:spcBef>
              <a:spcAft>
                <a:spcPts val="10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a:p>
            <a:pPr marL="6350" indent="-6350">
              <a:lnSpc>
                <a:spcPct val="110000"/>
              </a:lnSpc>
              <a:spcBef>
                <a:spcPts val="600"/>
              </a:spcBef>
              <a:spcAft>
                <a:spcPts val="1000"/>
              </a:spcAft>
            </a:pPr>
            <a:endParaRPr lang="en-AU" sz="1800" dirty="0">
              <a:solidFill>
                <a:srgbClr val="000000"/>
              </a:solidFill>
              <a:latin typeface="Calibri" panose="020F0502020204030204" pitchFamily="34" charset="0"/>
              <a:ea typeface="Calibri" panose="020F0502020204030204" pitchFamily="34" charset="0"/>
              <a:cs typeface="National-Book"/>
            </a:endParaRPr>
          </a:p>
          <a:p>
            <a:pPr marL="6350" indent="-6350">
              <a:lnSpc>
                <a:spcPct val="110000"/>
              </a:lnSpc>
              <a:spcBef>
                <a:spcPts val="600"/>
              </a:spcBef>
              <a:spcAft>
                <a:spcPts val="10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a:p>
            <a:endParaRPr lang="en-AU" dirty="0"/>
          </a:p>
        </p:txBody>
      </p:sp>
    </p:spTree>
    <p:extLst>
      <p:ext uri="{BB962C8B-B14F-4D97-AF65-F5344CB8AC3E}">
        <p14:creationId xmlns:p14="http://schemas.microsoft.com/office/powerpoint/2010/main" val="60705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3C3B-152B-43DC-93EA-F5A28B15655F}"/>
              </a:ext>
            </a:extLst>
          </p:cNvPr>
          <p:cNvSpPr>
            <a:spLocks noGrp="1"/>
          </p:cNvSpPr>
          <p:nvPr>
            <p:ph type="title"/>
          </p:nvPr>
        </p:nvSpPr>
        <p:spPr/>
        <p:txBody>
          <a:bodyPr/>
          <a:lstStyle/>
          <a:p>
            <a:r>
              <a:rPr lang="en-US" dirty="0"/>
              <a:t>Proactive and Informal Release Strategies</a:t>
            </a:r>
            <a:endParaRPr lang="en-AU" dirty="0"/>
          </a:p>
        </p:txBody>
      </p:sp>
      <p:sp>
        <p:nvSpPr>
          <p:cNvPr id="3" name="Content Placeholder 2">
            <a:extLst>
              <a:ext uri="{FF2B5EF4-FFF2-40B4-BE49-F238E27FC236}">
                <a16:creationId xmlns:a16="http://schemas.microsoft.com/office/drawing/2014/main" id="{F7B49255-238B-4DE3-8160-73A3606D2D76}"/>
              </a:ext>
            </a:extLst>
          </p:cNvPr>
          <p:cNvSpPr>
            <a:spLocks noGrp="1"/>
          </p:cNvSpPr>
          <p:nvPr>
            <p:ph idx="1"/>
          </p:nvPr>
        </p:nvSpPr>
        <p:spPr/>
        <p:txBody>
          <a:bodyPr/>
          <a:lstStyle/>
          <a:p>
            <a:pPr marL="6350" indent="-6350">
              <a:lnSpc>
                <a:spcPct val="110000"/>
              </a:lnSpc>
              <a:spcBef>
                <a:spcPts val="600"/>
              </a:spcBef>
              <a:spcAft>
                <a:spcPts val="1000"/>
              </a:spcAft>
            </a:pPr>
            <a:r>
              <a:rPr lang="en-AU" sz="1800" b="1" dirty="0">
                <a:solidFill>
                  <a:srgbClr val="000000"/>
                </a:solidFill>
                <a:effectLst/>
                <a:latin typeface="Calibri" panose="020F0502020204030204" pitchFamily="34" charset="0"/>
                <a:ea typeface="Calibri" panose="020F0502020204030204" pitchFamily="34" charset="0"/>
                <a:cs typeface="National-Book"/>
              </a:rPr>
              <a:t>Four strategies that agencies have implemented to support release outside the Act:</a:t>
            </a:r>
          </a:p>
          <a:p>
            <a:pPr marL="342900" lvl="0" indent="-342900">
              <a:lnSpc>
                <a:spcPct val="110000"/>
              </a:lnSpc>
              <a:spcBef>
                <a:spcPts val="600"/>
              </a:spcBef>
              <a:spcAft>
                <a:spcPts val="1000"/>
              </a:spcAft>
              <a:buClr>
                <a:schemeClr val="tx1"/>
              </a:buClr>
              <a:buFont typeface="+mj-lt"/>
              <a:buAutoNum type="arabicPeriod"/>
            </a:pPr>
            <a:r>
              <a:rPr lang="en-AU" sz="1600" dirty="0">
                <a:solidFill>
                  <a:schemeClr val="tx1"/>
                </a:solidFill>
                <a:effectLst/>
                <a:latin typeface="Calibri" panose="020F0502020204030204" pitchFamily="34" charset="0"/>
                <a:ea typeface="Calibri" panose="020F0502020204030204" pitchFamily="34" charset="0"/>
                <a:cs typeface="National-Book"/>
              </a:rPr>
              <a:t>A clearly communicated position for business areas outside the FOI unit, so those other areas are empowered to release information without a request from the FOI unit.</a:t>
            </a:r>
          </a:p>
          <a:p>
            <a:pPr marL="342900" lvl="0" indent="-342900">
              <a:lnSpc>
                <a:spcPct val="110000"/>
              </a:lnSpc>
              <a:spcBef>
                <a:spcPts val="600"/>
              </a:spcBef>
              <a:spcAft>
                <a:spcPts val="1000"/>
              </a:spcAft>
              <a:buClr>
                <a:schemeClr val="tx1"/>
              </a:buClr>
              <a:buFont typeface="+mj-lt"/>
              <a:buAutoNum type="arabicPeriod"/>
            </a:pPr>
            <a:r>
              <a:rPr lang="en-AU" sz="1600" dirty="0">
                <a:solidFill>
                  <a:schemeClr val="tx1"/>
                </a:solidFill>
                <a:effectLst/>
                <a:latin typeface="Calibri" panose="020F0502020204030204" pitchFamily="34" charset="0"/>
                <a:ea typeface="Calibri" panose="020F0502020204030204" pitchFamily="34" charset="0"/>
                <a:cs typeface="National-Book"/>
              </a:rPr>
              <a:t>A written policy on Proactive and Informal Release to help educate wider business areas regarding the type of documents that can be released and encourage those areas to release the information without approval from FOI unit.</a:t>
            </a:r>
          </a:p>
          <a:p>
            <a:pPr marL="342900" lvl="0" indent="-342900">
              <a:lnSpc>
                <a:spcPct val="110000"/>
              </a:lnSpc>
              <a:spcBef>
                <a:spcPts val="600"/>
              </a:spcBef>
              <a:spcAft>
                <a:spcPts val="1000"/>
              </a:spcAft>
              <a:buClr>
                <a:schemeClr val="tx1"/>
              </a:buClr>
              <a:buFont typeface="+mj-lt"/>
              <a:buAutoNum type="arabicPeriod"/>
            </a:pPr>
            <a:r>
              <a:rPr lang="en-AU" sz="1600" dirty="0">
                <a:solidFill>
                  <a:schemeClr val="tx1"/>
                </a:solidFill>
                <a:effectLst/>
                <a:latin typeface="Calibri" panose="020F0502020204030204" pitchFamily="34" charset="0"/>
                <a:ea typeface="Calibri" panose="020F0502020204030204" pitchFamily="34" charset="0"/>
                <a:cs typeface="National-Book"/>
              </a:rPr>
              <a:t>A published disclosure log (that is, a record of the type of documents that have been previously released) to promote informal release and increase awareness across the agency; and </a:t>
            </a:r>
          </a:p>
          <a:p>
            <a:pPr marL="342900" lvl="0" indent="-342900">
              <a:lnSpc>
                <a:spcPct val="110000"/>
              </a:lnSpc>
              <a:spcBef>
                <a:spcPts val="600"/>
              </a:spcBef>
              <a:spcAft>
                <a:spcPts val="600"/>
              </a:spcAft>
              <a:buClr>
                <a:schemeClr val="tx1"/>
              </a:buClr>
              <a:buFont typeface="+mj-lt"/>
              <a:buAutoNum type="arabicPeriod"/>
            </a:pPr>
            <a:r>
              <a:rPr lang="en-AU" sz="1600" dirty="0">
                <a:solidFill>
                  <a:schemeClr val="tx1"/>
                </a:solidFill>
                <a:effectLst/>
                <a:latin typeface="Calibri" panose="020F0502020204030204" pitchFamily="34" charset="0"/>
                <a:ea typeface="Calibri" panose="020F0502020204030204" pitchFamily="34" charset="0"/>
                <a:cs typeface="National-Book"/>
              </a:rPr>
              <a:t>Publish comprehensive information in places that are easily, and frequently accessed by the public or others likely to request those types of documents (such as the media).</a:t>
            </a:r>
          </a:p>
          <a:p>
            <a:endParaRPr lang="en-AU" dirty="0"/>
          </a:p>
        </p:txBody>
      </p:sp>
    </p:spTree>
    <p:extLst>
      <p:ext uri="{BB962C8B-B14F-4D97-AF65-F5344CB8AC3E}">
        <p14:creationId xmlns:p14="http://schemas.microsoft.com/office/powerpoint/2010/main" val="145690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29D6-9BEF-4C37-A950-A0EED540FDD1}"/>
              </a:ext>
            </a:extLst>
          </p:cNvPr>
          <p:cNvSpPr>
            <a:spLocks noGrp="1"/>
          </p:cNvSpPr>
          <p:nvPr>
            <p:ph type="title"/>
          </p:nvPr>
        </p:nvSpPr>
        <p:spPr>
          <a:xfrm>
            <a:off x="464400" y="620688"/>
            <a:ext cx="8223194" cy="504055"/>
          </a:xfrm>
        </p:spPr>
        <p:txBody>
          <a:bodyPr/>
          <a:lstStyle/>
          <a:p>
            <a:r>
              <a:rPr lang="en-AU" dirty="0"/>
              <a:t>Key messages</a:t>
            </a:r>
          </a:p>
        </p:txBody>
      </p:sp>
      <p:sp>
        <p:nvSpPr>
          <p:cNvPr id="3" name="Content Placeholder 2">
            <a:extLst>
              <a:ext uri="{FF2B5EF4-FFF2-40B4-BE49-F238E27FC236}">
                <a16:creationId xmlns:a16="http://schemas.microsoft.com/office/drawing/2014/main" id="{929B7BFF-4A7E-48BC-8DA2-33788DD6F615}"/>
              </a:ext>
            </a:extLst>
          </p:cNvPr>
          <p:cNvSpPr>
            <a:spLocks noGrp="1"/>
          </p:cNvSpPr>
          <p:nvPr>
            <p:ph idx="1"/>
          </p:nvPr>
        </p:nvSpPr>
        <p:spPr/>
        <p:txBody>
          <a:bodyPr/>
          <a:lstStyle/>
          <a:p>
            <a:pPr>
              <a:spcBef>
                <a:spcPts val="0"/>
              </a:spcBef>
              <a:spcAft>
                <a:spcPts val="0"/>
              </a:spcAft>
            </a:pPr>
            <a:r>
              <a:rPr lang="en-AU" sz="1800" b="1" dirty="0">
                <a:solidFill>
                  <a:schemeClr val="accent2"/>
                </a:solidFill>
              </a:rPr>
              <a:t>COVID-19 </a:t>
            </a:r>
          </a:p>
          <a:p>
            <a:pPr marL="285750" indent="-285750">
              <a:spcBef>
                <a:spcPts val="0"/>
              </a:spcBef>
              <a:spcAft>
                <a:spcPts val="0"/>
              </a:spcAft>
              <a:buFont typeface="Arial" panose="020B0604020202020204" pitchFamily="34" charset="0"/>
              <a:buChar char="•"/>
            </a:pPr>
            <a:r>
              <a:rPr lang="en-AU" sz="1800" dirty="0">
                <a:solidFill>
                  <a:schemeClr val="tx1">
                    <a:lumMod val="85000"/>
                    <a:lumOff val="15000"/>
                  </a:schemeClr>
                </a:solidFill>
              </a:rPr>
              <a:t>FAQs for agencies and the public available on OVIC’s website;</a:t>
            </a:r>
          </a:p>
          <a:p>
            <a:pPr marL="285750" indent="-285750">
              <a:spcBef>
                <a:spcPts val="0"/>
              </a:spcBef>
              <a:spcAft>
                <a:spcPts val="0"/>
              </a:spcAft>
              <a:buFont typeface="Arial" panose="020B0604020202020204" pitchFamily="34" charset="0"/>
              <a:buChar char="•"/>
            </a:pPr>
            <a:r>
              <a:rPr lang="en-AU" sz="1800" dirty="0">
                <a:solidFill>
                  <a:schemeClr val="tx1">
                    <a:lumMod val="85000"/>
                    <a:lumOff val="15000"/>
                  </a:schemeClr>
                </a:solidFill>
              </a:rPr>
              <a:t>Please contact OVIC if your agency is impacted by COVID-19 and you require further information or assistance in meeting your obligations under the FOI Act.</a:t>
            </a:r>
          </a:p>
          <a:p>
            <a:pPr>
              <a:spcBef>
                <a:spcPts val="0"/>
              </a:spcBef>
              <a:spcAft>
                <a:spcPts val="0"/>
              </a:spcAft>
            </a:pPr>
            <a:endParaRPr lang="en-AU" sz="1800" b="1" dirty="0">
              <a:solidFill>
                <a:schemeClr val="accent2"/>
              </a:solidFill>
            </a:endParaRPr>
          </a:p>
          <a:p>
            <a:pPr>
              <a:spcBef>
                <a:spcPts val="0"/>
              </a:spcBef>
              <a:spcAft>
                <a:spcPts val="0"/>
              </a:spcAft>
            </a:pPr>
            <a:r>
              <a:rPr lang="en-AU" sz="1800" b="1" dirty="0">
                <a:solidFill>
                  <a:schemeClr val="accent2"/>
                </a:solidFill>
              </a:rPr>
              <a:t>BENEFITS OF PROACTIVE &amp; INFORMAL RELEASE </a:t>
            </a:r>
            <a:endParaRPr lang="en-AU" sz="1800" dirty="0">
              <a:solidFill>
                <a:srgbClr val="55565A"/>
              </a:solidFill>
              <a:effectLst/>
              <a:latin typeface="Calibri" panose="020F0502020204030204" pitchFamily="34" charset="0"/>
              <a:ea typeface="Arial" panose="020B0604020202020204" pitchFamily="34" charset="0"/>
              <a:cs typeface="PostGrotesk-Book"/>
            </a:endParaRPr>
          </a:p>
          <a:p>
            <a:pPr marL="342900" indent="-342900">
              <a:spcBef>
                <a:spcPts val="0"/>
              </a:spcBef>
              <a:spcAft>
                <a:spcPts val="0"/>
              </a:spcAft>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ea typeface="Arial" panose="020B0604020202020204" pitchFamily="34" charset="0"/>
                <a:cs typeface="PostGrotesk-Book"/>
              </a:rPr>
              <a:t>Consistent with an agency’s obligations under the FOI Act;</a:t>
            </a:r>
          </a:p>
          <a:p>
            <a:pPr marL="342900" indent="-342900">
              <a:spcBef>
                <a:spcPts val="0"/>
              </a:spcBef>
              <a:spcAft>
                <a:spcPts val="0"/>
              </a:spcAft>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ea typeface="Arial" panose="020B0604020202020204" pitchFamily="34" charset="0"/>
                <a:cs typeface="PostGrotesk-Book"/>
              </a:rPr>
              <a:t>Promotes transparency and accountability by increasing the public’s access to government information;</a:t>
            </a:r>
          </a:p>
          <a:p>
            <a:pPr marL="342900" indent="-342900">
              <a:spcBef>
                <a:spcPts val="0"/>
              </a:spcBef>
              <a:spcAft>
                <a:spcPts val="0"/>
              </a:spcAft>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ea typeface="Arial" panose="020B0604020202020204" pitchFamily="34" charset="0"/>
                <a:cs typeface="PostGrotesk-Book"/>
              </a:rPr>
              <a:t>Reduces the need for FOI requests; and</a:t>
            </a:r>
          </a:p>
          <a:p>
            <a:pPr marL="342900" indent="-342900">
              <a:spcBef>
                <a:spcPts val="0"/>
              </a:spcBef>
              <a:spcAft>
                <a:spcPts val="0"/>
              </a:spcAft>
              <a:buFont typeface="Arial" panose="020B0604020202020204" pitchFamily="34" charset="0"/>
              <a:buChar char="•"/>
            </a:pPr>
            <a:r>
              <a:rPr lang="en-AU" sz="1800" dirty="0">
                <a:solidFill>
                  <a:schemeClr val="tx1">
                    <a:lumMod val="85000"/>
                    <a:lumOff val="15000"/>
                  </a:schemeClr>
                </a:solidFill>
                <a:latin typeface="Calibri" panose="020F0502020204030204" pitchFamily="34" charset="0"/>
                <a:ea typeface="Arial" panose="020B0604020202020204" pitchFamily="34" charset="0"/>
                <a:cs typeface="PostGrotesk-Book"/>
              </a:rPr>
              <a:t>Enhances public trust in government.</a:t>
            </a:r>
          </a:p>
          <a:p>
            <a:pPr>
              <a:spcBef>
                <a:spcPts val="0"/>
              </a:spcBef>
              <a:spcAft>
                <a:spcPts val="0"/>
              </a:spcAft>
            </a:pPr>
            <a:endParaRPr lang="en-AU" sz="1800" b="1" dirty="0">
              <a:solidFill>
                <a:schemeClr val="accent2"/>
              </a:solidFill>
            </a:endParaRPr>
          </a:p>
          <a:p>
            <a:pPr>
              <a:spcBef>
                <a:spcPts val="0"/>
              </a:spcBef>
              <a:spcAft>
                <a:spcPts val="0"/>
              </a:spcAft>
            </a:pPr>
            <a:r>
              <a:rPr lang="en-AU" sz="1800" b="1" dirty="0">
                <a:solidFill>
                  <a:schemeClr val="accent2"/>
                </a:solidFill>
              </a:rPr>
              <a:t>RESCOURCES</a:t>
            </a:r>
            <a:endParaRPr lang="en-AU" sz="1800" dirty="0">
              <a:solidFill>
                <a:srgbClr val="55565A"/>
              </a:solidFill>
              <a:effectLst/>
              <a:latin typeface="Calibri" panose="020F0502020204030204" pitchFamily="34" charset="0"/>
              <a:ea typeface="Arial" panose="020B0604020202020204" pitchFamily="34" charset="0"/>
              <a:cs typeface="PostGrotesk-Book"/>
            </a:endParaRPr>
          </a:p>
          <a:p>
            <a:pPr marL="342900" lvl="0" indent="-342900">
              <a:lnSpc>
                <a:spcPct val="107000"/>
              </a:lnSpc>
              <a:spcBef>
                <a:spcPts val="0"/>
              </a:spcBef>
              <a:spcAft>
                <a:spcPts val="0"/>
              </a:spcAft>
              <a:buFont typeface="Arial" panose="020B0604020202020204" pitchFamily="34" charset="0"/>
              <a:buChar char="•"/>
            </a:pPr>
            <a:r>
              <a:rPr lang="en-AU"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OVIC’s Agency Information Service – </a:t>
            </a:r>
            <a:r>
              <a:rPr lang="en-AU" sz="1800" i="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to be launched</a:t>
            </a:r>
            <a:endParaRPr lang="en-AU" sz="1800" i="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Arial" panose="020B0604020202020204" pitchFamily="34" charset="0"/>
              <a:buChar char="•"/>
            </a:pPr>
            <a:r>
              <a:rPr lang="en-GB"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Check out OVIC’s website for de-identified decisions and practice notes; and</a:t>
            </a:r>
          </a:p>
          <a:p>
            <a:pPr marL="342900" lvl="0" indent="-342900">
              <a:lnSpc>
                <a:spcPct val="107000"/>
              </a:lnSpc>
              <a:spcBef>
                <a:spcPts val="0"/>
              </a:spcBef>
              <a:spcAft>
                <a:spcPts val="0"/>
              </a:spcAft>
              <a:buFont typeface="Arial" panose="020B0604020202020204" pitchFamily="34" charset="0"/>
              <a:buChar char="•"/>
            </a:pPr>
            <a:r>
              <a:rPr lang="en-GB" sz="1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OVIC’s t</a:t>
            </a:r>
            <a:r>
              <a:rPr lang="en-GB"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raining, education and online resources </a:t>
            </a:r>
          </a:p>
          <a:p>
            <a:pPr lvl="0">
              <a:lnSpc>
                <a:spcPct val="107000"/>
              </a:lnSpc>
              <a:spcBef>
                <a:spcPts val="0"/>
              </a:spcBef>
              <a:spcAft>
                <a:spcPts val="0"/>
              </a:spcAft>
            </a:pPr>
            <a:endParaRPr lang="en-AU"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AU" dirty="0"/>
          </a:p>
          <a:p>
            <a:pPr marL="342900" indent="-342900">
              <a:buFont typeface="Arial" panose="020B0604020202020204" pitchFamily="34" charset="0"/>
              <a:buChar char="•"/>
            </a:pPr>
            <a:endParaRPr lang="en-GB" dirty="0"/>
          </a:p>
          <a:p>
            <a:pPr marL="342900" indent="-342900">
              <a:buFontTx/>
              <a:buChar char="-"/>
            </a:pPr>
            <a:endParaRPr lang="en-AU" dirty="0">
              <a:solidFill>
                <a:srgbClr val="55565A"/>
              </a:solidFill>
              <a:effectLst/>
              <a:latin typeface="Calibri" panose="020F0502020204030204" pitchFamily="34" charset="0"/>
              <a:ea typeface="Arial" panose="020B0604020202020204" pitchFamily="34" charset="0"/>
              <a:cs typeface="PostGrotesk-Book"/>
            </a:endParaRPr>
          </a:p>
          <a:p>
            <a:pPr marL="342900" indent="-342900">
              <a:buFontTx/>
              <a:buChar char="-"/>
            </a:pPr>
            <a:endParaRPr lang="en-AU" dirty="0"/>
          </a:p>
        </p:txBody>
      </p:sp>
      <p:sp>
        <p:nvSpPr>
          <p:cNvPr id="6" name="Content Placeholder 2">
            <a:extLst>
              <a:ext uri="{FF2B5EF4-FFF2-40B4-BE49-F238E27FC236}">
                <a16:creationId xmlns:a16="http://schemas.microsoft.com/office/drawing/2014/main" id="{8C54B35C-CBDA-4CB0-BD32-F5E0FB805BEA}"/>
              </a:ext>
            </a:extLst>
          </p:cNvPr>
          <p:cNvSpPr txBox="1">
            <a:spLocks/>
          </p:cNvSpPr>
          <p:nvPr/>
        </p:nvSpPr>
        <p:spPr>
          <a:xfrm>
            <a:off x="456406" y="1376992"/>
            <a:ext cx="8223194" cy="4464496"/>
          </a:xfrm>
          <a:prstGeom prst="rect">
            <a:avLst/>
          </a:prstGeom>
        </p:spPr>
        <p:txBody>
          <a:bodyPr lIns="0" rIns="0"/>
          <a:lstStyle>
            <a:lvl1pPr marL="0" indent="0" algn="l" defTabSz="457200" rtl="0" eaLnBrk="1" fontAlgn="base" hangingPunct="1">
              <a:spcBef>
                <a:spcPts val="600"/>
              </a:spcBef>
              <a:spcAft>
                <a:spcPts val="600"/>
              </a:spcAft>
              <a:buFont typeface="Arial" charset="0"/>
              <a:buNone/>
              <a:defRPr sz="2400" b="0" i="0" kern="1200" baseline="0">
                <a:solidFill>
                  <a:schemeClr val="accent4"/>
                </a:solidFill>
                <a:latin typeface="Calibri" charset="0"/>
                <a:ea typeface="Calibri" charset="0"/>
                <a:cs typeface="Calibri" charset="0"/>
              </a:defRPr>
            </a:lvl1pPr>
            <a:lvl2pPr marL="7938" indent="0" algn="l" defTabSz="457200" rtl="0" eaLnBrk="1" fontAlgn="base" hangingPunct="1">
              <a:spcBef>
                <a:spcPts val="600"/>
              </a:spcBef>
              <a:spcAft>
                <a:spcPts val="600"/>
              </a:spcAft>
              <a:buFont typeface="Arial" charset="0"/>
              <a:buNone/>
              <a:tabLst/>
              <a:defRPr sz="2400" b="0" i="0" kern="1200">
                <a:solidFill>
                  <a:schemeClr val="accent4"/>
                </a:solidFill>
                <a:latin typeface="Calibri" charset="0"/>
                <a:ea typeface="Calibri" charset="0"/>
                <a:cs typeface="Calibri" charset="0"/>
              </a:defRPr>
            </a:lvl2pPr>
            <a:lvl3pPr marL="342900"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3pPr>
            <a:lvl4pPr marL="700088" indent="-342900" algn="l" defTabSz="457200" rtl="0" eaLnBrk="1" fontAlgn="base" hangingPunct="1">
              <a:spcBef>
                <a:spcPts val="600"/>
              </a:spcBef>
              <a:spcAft>
                <a:spcPts val="600"/>
              </a:spcAft>
              <a:buSzPct val="100000"/>
              <a:buFont typeface="Arial" panose="020B0604020202020204" pitchFamily="34" charset="0"/>
              <a:buChar char="•"/>
              <a:tabLst/>
              <a:defRPr sz="2400" b="0" i="0" kern="1200">
                <a:solidFill>
                  <a:schemeClr val="accent4"/>
                </a:solidFill>
                <a:latin typeface="Calibri" charset="0"/>
                <a:ea typeface="Calibri" charset="0"/>
                <a:cs typeface="Calibri" charset="0"/>
              </a:defRPr>
            </a:lvl4pPr>
            <a:lvl5pPr marL="1155700" indent="-395288" algn="l" defTabSz="457200" rtl="0" eaLnBrk="1" fontAlgn="base" hangingPunct="1">
              <a:spcBef>
                <a:spcPts val="600"/>
              </a:spcBef>
              <a:spcAft>
                <a:spcPts val="600"/>
              </a:spcAft>
              <a:buSzPct val="100000"/>
              <a:buFont typeface="Arial" charset="0"/>
              <a:buChar char="•"/>
              <a:tabLst/>
              <a:defRPr sz="2400" b="0" i="0" kern="1200" baseline="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95628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80FDE9-25D8-4BC2-AE25-F464955BBF5D}"/>
              </a:ext>
            </a:extLst>
          </p:cNvPr>
          <p:cNvSpPr>
            <a:spLocks noGrp="1"/>
          </p:cNvSpPr>
          <p:nvPr>
            <p:ph type="subTitle" idx="1"/>
          </p:nvPr>
        </p:nvSpPr>
        <p:spPr>
          <a:xfrm>
            <a:off x="4778616" y="1268760"/>
            <a:ext cx="4073154" cy="1152128"/>
          </a:xfrm>
        </p:spPr>
        <p:txBody>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Tyrrell Davidson, </a:t>
            </a:r>
            <a:r>
              <a:rPr lang="en-GB" sz="1800" dirty="0">
                <a:effectLst/>
                <a:latin typeface="Calibri" panose="020F0502020204030204" pitchFamily="34" charset="0"/>
                <a:ea typeface="Calibri" panose="020F0502020204030204" pitchFamily="34" charset="0"/>
                <a:cs typeface="Calibri" panose="020F0502020204030204" pitchFamily="34" charset="0"/>
              </a:rPr>
              <a:t>Principal Case Manager</a:t>
            </a: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OVIC</a:t>
            </a:r>
            <a:endParaRPr lang="en-AU" dirty="0"/>
          </a:p>
        </p:txBody>
      </p:sp>
    </p:spTree>
    <p:extLst>
      <p:ext uri="{BB962C8B-B14F-4D97-AF65-F5344CB8AC3E}">
        <p14:creationId xmlns:p14="http://schemas.microsoft.com/office/powerpoint/2010/main" val="337547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70CF-5ACB-4A81-8B98-B998CCCFCF74}"/>
              </a:ext>
            </a:extLst>
          </p:cNvPr>
          <p:cNvSpPr>
            <a:spLocks noGrp="1"/>
          </p:cNvSpPr>
          <p:nvPr>
            <p:ph type="title"/>
          </p:nvPr>
        </p:nvSpPr>
        <p:spPr/>
        <p:txBody>
          <a:bodyPr/>
          <a:lstStyle/>
          <a:p>
            <a:r>
              <a:rPr lang="en-AU" dirty="0"/>
              <a:t>Administering the FOI Act</a:t>
            </a:r>
          </a:p>
        </p:txBody>
      </p:sp>
      <p:sp>
        <p:nvSpPr>
          <p:cNvPr id="3" name="Content Placeholder 2">
            <a:extLst>
              <a:ext uri="{FF2B5EF4-FFF2-40B4-BE49-F238E27FC236}">
                <a16:creationId xmlns:a16="http://schemas.microsoft.com/office/drawing/2014/main" id="{F93D6711-E9C3-41F5-A1A4-B9FAD4FA3884}"/>
              </a:ext>
            </a:extLst>
          </p:cNvPr>
          <p:cNvSpPr>
            <a:spLocks noGrp="1"/>
          </p:cNvSpPr>
          <p:nvPr>
            <p:ph idx="1"/>
          </p:nvPr>
        </p:nvSpPr>
        <p:spPr/>
        <p:txBody>
          <a:bodyPr/>
          <a:lstStyle/>
          <a:p>
            <a:pPr marL="342900" indent="-342900">
              <a:buFont typeface="Arial" panose="020B0604020202020204" pitchFamily="34" charset="0"/>
              <a:buChar char="•"/>
            </a:pPr>
            <a:r>
              <a:rPr lang="en-AU" dirty="0">
                <a:solidFill>
                  <a:schemeClr val="tx1"/>
                </a:solidFill>
              </a:rPr>
              <a:t>Formal reviews process</a:t>
            </a:r>
          </a:p>
          <a:p>
            <a:pPr marL="342900" indent="-342900">
              <a:buFont typeface="Arial" panose="020B0604020202020204" pitchFamily="34" charset="0"/>
              <a:buChar char="•"/>
            </a:pPr>
            <a:r>
              <a:rPr lang="en-AU" dirty="0">
                <a:solidFill>
                  <a:schemeClr val="tx1"/>
                </a:solidFill>
              </a:rPr>
              <a:t>Consultation and notification </a:t>
            </a:r>
          </a:p>
          <a:p>
            <a:pPr marL="342900" indent="-342900">
              <a:buFont typeface="Arial" panose="020B0604020202020204" pitchFamily="34" charset="0"/>
              <a:buChar char="•"/>
            </a:pPr>
            <a:r>
              <a:rPr lang="en-AU" dirty="0">
                <a:solidFill>
                  <a:schemeClr val="tx1"/>
                </a:solidFill>
              </a:rPr>
              <a:t>Published decisions</a:t>
            </a:r>
          </a:p>
          <a:p>
            <a:endParaRPr lang="en-AU" dirty="0"/>
          </a:p>
          <a:p>
            <a:endParaRPr lang="en-AU" dirty="0"/>
          </a:p>
        </p:txBody>
      </p:sp>
    </p:spTree>
    <p:extLst>
      <p:ext uri="{BB962C8B-B14F-4D97-AF65-F5344CB8AC3E}">
        <p14:creationId xmlns:p14="http://schemas.microsoft.com/office/powerpoint/2010/main" val="403302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1914-4710-49F8-B1AC-7331313EA0AD}"/>
              </a:ext>
            </a:extLst>
          </p:cNvPr>
          <p:cNvSpPr>
            <a:spLocks noGrp="1"/>
          </p:cNvSpPr>
          <p:nvPr>
            <p:ph type="title"/>
          </p:nvPr>
        </p:nvSpPr>
        <p:spPr/>
        <p:txBody>
          <a:bodyPr/>
          <a:lstStyle/>
          <a:p>
            <a:r>
              <a:rPr lang="en-AU" dirty="0"/>
              <a:t>Formal Public Access Reviews process</a:t>
            </a:r>
          </a:p>
        </p:txBody>
      </p:sp>
      <p:graphicFrame>
        <p:nvGraphicFramePr>
          <p:cNvPr id="5" name="Content Placeholder 4">
            <a:extLst>
              <a:ext uri="{FF2B5EF4-FFF2-40B4-BE49-F238E27FC236}">
                <a16:creationId xmlns:a16="http://schemas.microsoft.com/office/drawing/2014/main" id="{139AE213-0161-43BE-96C3-2568EA7FE2E8}"/>
              </a:ext>
            </a:extLst>
          </p:cNvPr>
          <p:cNvGraphicFramePr>
            <a:graphicFrameLocks noGrp="1"/>
          </p:cNvGraphicFramePr>
          <p:nvPr>
            <p:ph idx="1"/>
          </p:nvPr>
        </p:nvGraphicFramePr>
        <p:xfrm>
          <a:off x="465138" y="1341438"/>
          <a:ext cx="8223250"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564463"/>
      </p:ext>
    </p:extLst>
  </p:cSld>
  <p:clrMapOvr>
    <a:masterClrMapping/>
  </p:clrMapOvr>
</p:sld>
</file>

<file path=ppt/theme/theme1.xml><?xml version="1.0" encoding="utf-8"?>
<a:theme xmlns:a="http://schemas.openxmlformats.org/drawingml/2006/main" name="1_Office Theme">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1895</Words>
  <Application>Microsoft Office PowerPoint</Application>
  <PresentationFormat>On-screen Show (4:3)</PresentationFormat>
  <Paragraphs>312</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Symbol</vt:lpstr>
      <vt:lpstr>1_Office Theme</vt:lpstr>
      <vt:lpstr> </vt:lpstr>
      <vt:lpstr> </vt:lpstr>
      <vt:lpstr>PowerPoint Presentation</vt:lpstr>
      <vt:lpstr>Proactive and Informal Release</vt:lpstr>
      <vt:lpstr>Proactive and Informal Release Strategies</vt:lpstr>
      <vt:lpstr>Key messages</vt:lpstr>
      <vt:lpstr>PowerPoint Presentation</vt:lpstr>
      <vt:lpstr>Administering the FOI Act</vt:lpstr>
      <vt:lpstr>Formal Public Access Reviews process</vt:lpstr>
      <vt:lpstr>Reviews – how to assist OVIC</vt:lpstr>
      <vt:lpstr>Consultation and notification</vt:lpstr>
      <vt:lpstr>Consultation and notification</vt:lpstr>
      <vt:lpstr>Consultation and notification</vt:lpstr>
      <vt:lpstr>Record keeping</vt:lpstr>
      <vt:lpstr>FOI review published decisions</vt:lpstr>
      <vt:lpstr>PowerPoint Presentation</vt:lpstr>
      <vt:lpstr>Overview</vt:lpstr>
      <vt:lpstr>The Standards</vt:lpstr>
      <vt:lpstr>Themes</vt:lpstr>
      <vt:lpstr>Time – Standard 2</vt:lpstr>
      <vt:lpstr>Time – Standard 2.4</vt:lpstr>
      <vt:lpstr>Time – Standard 5</vt:lpstr>
      <vt:lpstr>Time – Standard 5.1</vt:lpstr>
      <vt:lpstr>Other common engagements</vt:lpstr>
      <vt:lpstr>Communication plans and FOI </vt:lpstr>
      <vt:lpstr>Self assessment tool</vt:lpstr>
      <vt:lpstr>Complaints </vt:lpstr>
      <vt:lpstr>Complaint Handling </vt:lpstr>
      <vt:lpstr>Complaint submissions </vt:lpstr>
      <vt:lpstr>Complaints – final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Bryan Wee</dc:creator>
  <cp:lastModifiedBy>Harriet Lade</cp:lastModifiedBy>
  <cp:revision>66</cp:revision>
  <dcterms:created xsi:type="dcterms:W3CDTF">2020-08-25T04:47:17Z</dcterms:created>
  <dcterms:modified xsi:type="dcterms:W3CDTF">2020-11-25T00:22:25Z</dcterms:modified>
</cp:coreProperties>
</file>